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snapToObjects="1">
      <p:cViewPr varScale="1">
        <p:scale>
          <a:sx n="60" d="100"/>
          <a:sy n="60" d="100"/>
        </p:scale>
        <p:origin x="25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0.17768500000000001"/>
          <c:w val="0.99"/>
          <c:h val="0.80981499999999995"/>
        </c:manualLayout>
      </c:layout>
      <c:pieChart>
        <c:varyColors val="0"/>
        <c:ser>
          <c:idx val="0"/>
          <c:order val="0"/>
          <c:tx>
            <c:strRef>
              <c:f>Sheet1!$A$2</c:f>
              <c:strCache>
                <c:ptCount val="1"/>
                <c:pt idx="0">
                  <c:v>Region 1</c:v>
                </c:pt>
              </c:strCache>
            </c:strRef>
          </c:tx>
          <c:spPr>
            <a:solidFill>
              <a:srgbClr val="FFF469"/>
            </a:solidFill>
            <a:ln w="12700" cap="flat">
              <a:noFill/>
              <a:miter lim="400000"/>
            </a:ln>
            <a:effectLst/>
          </c:spPr>
          <c:dPt>
            <c:idx val="0"/>
            <c:bubble3D val="0"/>
            <c:extLst>
              <c:ext xmlns:c16="http://schemas.microsoft.com/office/drawing/2014/chart" uri="{C3380CC4-5D6E-409C-BE32-E72D297353CC}">
                <c16:uniqueId val="{00000001-B916-7A42-8EEE-545AF4CEE882}"/>
              </c:ext>
            </c:extLst>
          </c:dPt>
          <c:dPt>
            <c:idx val="1"/>
            <c:bubble3D val="0"/>
            <c:spPr>
              <a:solidFill>
                <a:srgbClr val="FFC516"/>
              </a:solidFill>
              <a:ln w="12700" cap="flat">
                <a:noFill/>
                <a:miter lim="400000"/>
              </a:ln>
              <a:effectLst/>
            </c:spPr>
            <c:extLst>
              <c:ext xmlns:c16="http://schemas.microsoft.com/office/drawing/2014/chart" uri="{C3380CC4-5D6E-409C-BE32-E72D297353CC}">
                <c16:uniqueId val="{00000003-B916-7A42-8EEE-545AF4CEE882}"/>
              </c:ext>
            </c:extLst>
          </c:dPt>
          <c:dPt>
            <c:idx val="2"/>
            <c:bubble3D val="0"/>
            <c:spPr>
              <a:solidFill>
                <a:srgbClr val="FF9900"/>
              </a:solidFill>
              <a:ln w="12700" cap="flat">
                <a:noFill/>
                <a:miter lim="400000"/>
              </a:ln>
              <a:effectLst/>
            </c:spPr>
            <c:extLst>
              <c:ext xmlns:c16="http://schemas.microsoft.com/office/drawing/2014/chart" uri="{C3380CC4-5D6E-409C-BE32-E72D297353CC}">
                <c16:uniqueId val="{00000005-B916-7A42-8EEE-545AF4CEE882}"/>
              </c:ext>
            </c:extLst>
          </c:dPt>
          <c:dLbls>
            <c:dLbl>
              <c:idx val="0"/>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1-B916-7A42-8EEE-545AF4CEE882}"/>
                </c:ext>
              </c:extLst>
            </c:dLbl>
            <c:dLbl>
              <c:idx val="1"/>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3-B916-7A42-8EEE-545AF4CEE882}"/>
                </c:ext>
              </c:extLst>
            </c:dLbl>
            <c:dLbl>
              <c:idx val="2"/>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5-B916-7A42-8EEE-545AF4CEE882}"/>
                </c:ext>
              </c:extLst>
            </c:dLbl>
            <c:numFmt formatCode="#,##0%" sourceLinked="0"/>
            <c:spPr>
              <a:noFill/>
              <a:ln>
                <a:noFill/>
              </a:ln>
              <a:effectLst/>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1</c:v>
                </c:pt>
                <c:pt idx="1">
                  <c:v>2-3</c:v>
                </c:pt>
                <c:pt idx="2">
                  <c:v>&gt; 4</c:v>
                </c:pt>
              </c:strCache>
            </c:strRef>
          </c:cat>
          <c:val>
            <c:numRef>
              <c:f>Sheet1!$B$2:$D$2</c:f>
              <c:numCache>
                <c:formatCode>General</c:formatCode>
                <c:ptCount val="3"/>
                <c:pt idx="0">
                  <c:v>22.6</c:v>
                </c:pt>
                <c:pt idx="1">
                  <c:v>64.599999999999994</c:v>
                </c:pt>
                <c:pt idx="2">
                  <c:v>12.8</c:v>
                </c:pt>
              </c:numCache>
            </c:numRef>
          </c:val>
          <c:extLst>
            <c:ext xmlns:c16="http://schemas.microsoft.com/office/drawing/2014/chart" uri="{C3380CC4-5D6E-409C-BE32-E72D297353CC}">
              <c16:uniqueId val="{00000006-B916-7A42-8EEE-545AF4CEE88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t"/>
      <c:layout>
        <c:manualLayout>
          <c:xMode val="edge"/>
          <c:yMode val="edge"/>
          <c:x val="5.4141599999999998E-2"/>
          <c:y val="0"/>
          <c:w val="0.89171699999999998"/>
          <c:h val="8.80185E-2"/>
        </c:manualLayout>
      </c:layout>
      <c:overlay val="1"/>
      <c:spPr>
        <a:noFill/>
        <a:ln w="12700" cap="flat">
          <a:noFill/>
          <a:miter lim="400000"/>
        </a:ln>
        <a:effectLst/>
      </c:spPr>
      <c:txPr>
        <a:bodyPr rot="0"/>
        <a:lstStyle/>
        <a:p>
          <a:pPr>
            <a:defRPr sz="3400" b="0" i="0" u="none" strike="noStrike">
              <a:solidFill>
                <a:srgbClr val="000000"/>
              </a:solidFill>
              <a:latin typeface="Proxima Nova"/>
            </a:defRPr>
          </a:pPr>
          <a:endParaRPr lang="en-LK"/>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0.226434"/>
          <c:w val="0.99"/>
          <c:h val="0.76106600000000002"/>
        </c:manualLayout>
      </c:layout>
      <c:pieChart>
        <c:varyColors val="0"/>
        <c:ser>
          <c:idx val="0"/>
          <c:order val="0"/>
          <c:tx>
            <c:strRef>
              <c:f>Sheet1!$A$2</c:f>
              <c:strCache>
                <c:ptCount val="1"/>
              </c:strCache>
            </c:strRef>
          </c:tx>
          <c:spPr>
            <a:solidFill>
              <a:schemeClr val="accent3">
                <a:hueOff val="62094"/>
                <a:lumOff val="-11281"/>
              </a:schemeClr>
            </a:solidFill>
            <a:ln w="12700" cap="flat">
              <a:noFill/>
              <a:miter lim="400000"/>
            </a:ln>
            <a:effectLst/>
          </c:spPr>
          <c:dPt>
            <c:idx val="0"/>
            <c:bubble3D val="0"/>
            <c:extLst>
              <c:ext xmlns:c16="http://schemas.microsoft.com/office/drawing/2014/chart" uri="{C3380CC4-5D6E-409C-BE32-E72D297353CC}">
                <c16:uniqueId val="{00000001-7886-F043-95C6-36B0B26C31F4}"/>
              </c:ext>
            </c:extLst>
          </c:dPt>
          <c:dPt>
            <c:idx val="1"/>
            <c:bubble3D val="0"/>
            <c:spPr>
              <a:solidFill>
                <a:schemeClr val="accent6">
                  <a:hueOff val="-228106"/>
                  <a:satOff val="-38633"/>
                  <a:lumOff val="-17889"/>
                </a:schemeClr>
              </a:solidFill>
              <a:ln w="12700" cap="flat">
                <a:noFill/>
                <a:miter lim="400000"/>
              </a:ln>
              <a:effectLst/>
            </c:spPr>
            <c:extLst>
              <c:ext xmlns:c16="http://schemas.microsoft.com/office/drawing/2014/chart" uri="{C3380CC4-5D6E-409C-BE32-E72D297353CC}">
                <c16:uniqueId val="{00000003-7886-F043-95C6-36B0B26C31F4}"/>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7886-F043-95C6-36B0B26C31F4}"/>
              </c:ext>
            </c:extLst>
          </c:dPt>
          <c:dLbls>
            <c:dLbl>
              <c:idx val="0"/>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1-7886-F043-95C6-36B0B26C31F4}"/>
                </c:ext>
              </c:extLst>
            </c:dLbl>
            <c:dLbl>
              <c:idx val="1"/>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3-7886-F043-95C6-36B0B26C31F4}"/>
                </c:ext>
              </c:extLst>
            </c:dLbl>
            <c:dLbl>
              <c:idx val="2"/>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5-7886-F043-95C6-36B0B26C31F4}"/>
                </c:ext>
              </c:extLst>
            </c:dLbl>
            <c:numFmt formatCode="#,##0%" sourceLinked="0"/>
            <c:spPr>
              <a:noFill/>
              <a:ln>
                <a:noFill/>
              </a:ln>
              <a:effectLst/>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By Visiting a Sport Arena</c:v>
                </c:pt>
                <c:pt idx="1">
                  <c:v>Over the Phone</c:v>
                </c:pt>
                <c:pt idx="2">
                  <c:v>N/A</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7886-F043-95C6-36B0B26C31F4}"/>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t"/>
      <c:layout>
        <c:manualLayout>
          <c:xMode val="edge"/>
          <c:yMode val="edge"/>
          <c:x val="4.9302600000000002E-2"/>
          <c:y val="0"/>
          <c:w val="0.90139499999999995"/>
          <c:h val="0.202848"/>
        </c:manualLayout>
      </c:layout>
      <c:overlay val="1"/>
      <c:spPr>
        <a:noFill/>
        <a:ln w="12700" cap="flat">
          <a:noFill/>
          <a:miter lim="400000"/>
        </a:ln>
        <a:effectLst/>
      </c:spPr>
      <c:txPr>
        <a:bodyPr rot="0"/>
        <a:lstStyle/>
        <a:p>
          <a:pPr>
            <a:defRPr sz="3400" b="0" i="0" u="none" strike="noStrike">
              <a:solidFill>
                <a:srgbClr val="000000"/>
              </a:solidFill>
              <a:latin typeface="Proxima Nova"/>
            </a:defRPr>
          </a:pPr>
          <a:endParaRPr lang="en-LK"/>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0.14910699999999999"/>
          <c:y val="0.24870400000000001"/>
          <c:w val="0.70178600000000002"/>
          <c:h val="0.73879600000000001"/>
        </c:manualLayout>
      </c:layout>
      <c:pieChart>
        <c:varyColors val="0"/>
        <c:ser>
          <c:idx val="0"/>
          <c:order val="0"/>
          <c:tx>
            <c:strRef>
              <c:f>Sheet1!$A$2</c:f>
              <c:strCache>
                <c:ptCount val="1"/>
                <c:pt idx="0">
                  <c:v>Region 1</c:v>
                </c:pt>
              </c:strCache>
            </c:strRef>
          </c:tx>
          <c:spPr>
            <a:solidFill>
              <a:schemeClr val="accent1">
                <a:hueOff val="-61588"/>
                <a:lumOff val="20233"/>
              </a:schemeClr>
            </a:solidFill>
            <a:ln w="12700" cap="flat">
              <a:noFill/>
              <a:miter lim="400000"/>
            </a:ln>
            <a:effectLst/>
          </c:spPr>
          <c:dPt>
            <c:idx val="0"/>
            <c:bubble3D val="0"/>
            <c:extLst>
              <c:ext xmlns:c16="http://schemas.microsoft.com/office/drawing/2014/chart" uri="{C3380CC4-5D6E-409C-BE32-E72D297353CC}">
                <c16:uniqueId val="{00000001-947E-F945-AC69-F19AE62850A1}"/>
              </c:ext>
            </c:extLst>
          </c:dPt>
          <c:dPt>
            <c:idx val="1"/>
            <c:bubble3D val="0"/>
            <c:spPr>
              <a:solidFill>
                <a:schemeClr val="accent1"/>
              </a:solidFill>
              <a:ln w="12700" cap="flat">
                <a:noFill/>
                <a:miter lim="400000"/>
              </a:ln>
              <a:effectLst/>
            </c:spPr>
            <c:extLst>
              <c:ext xmlns:c16="http://schemas.microsoft.com/office/drawing/2014/chart" uri="{C3380CC4-5D6E-409C-BE32-E72D297353CC}">
                <c16:uniqueId val="{00000003-947E-F945-AC69-F19AE62850A1}"/>
              </c:ext>
            </c:extLst>
          </c:dPt>
          <c:dPt>
            <c:idx val="2"/>
            <c:bubble3D val="0"/>
            <c:spPr>
              <a:solidFill>
                <a:schemeClr val="accent1">
                  <a:hueOff val="65867"/>
                  <a:lumOff val="-6008"/>
                </a:schemeClr>
              </a:solidFill>
              <a:ln w="12700" cap="flat">
                <a:noFill/>
                <a:miter lim="400000"/>
              </a:ln>
              <a:effectLst/>
            </c:spPr>
            <c:extLst>
              <c:ext xmlns:c16="http://schemas.microsoft.com/office/drawing/2014/chart" uri="{C3380CC4-5D6E-409C-BE32-E72D297353CC}">
                <c16:uniqueId val="{00000005-947E-F945-AC69-F19AE62850A1}"/>
              </c:ext>
            </c:extLst>
          </c:dPt>
          <c:dPt>
            <c:idx val="3"/>
            <c:bubble3D val="0"/>
            <c:spPr>
              <a:solidFill>
                <a:schemeClr val="accent1">
                  <a:hueOff val="144147"/>
                  <a:lumOff val="-11437"/>
                </a:schemeClr>
              </a:solidFill>
              <a:ln w="12700" cap="flat">
                <a:noFill/>
                <a:miter lim="400000"/>
              </a:ln>
              <a:effectLst/>
            </c:spPr>
            <c:extLst>
              <c:ext xmlns:c16="http://schemas.microsoft.com/office/drawing/2014/chart" uri="{C3380CC4-5D6E-409C-BE32-E72D297353CC}">
                <c16:uniqueId val="{00000007-947E-F945-AC69-F19AE62850A1}"/>
              </c:ext>
            </c:extLst>
          </c:dPt>
          <c:dLbls>
            <c:dLbl>
              <c:idx val="0"/>
              <c:numFmt formatCode="#,##0%" sourceLinked="0"/>
              <c:spPr/>
              <c:txPr>
                <a:bodyPr/>
                <a:lstStyle/>
                <a:p>
                  <a:pPr>
                    <a:defRPr sz="5000" b="0" i="0" u="none" strike="noStrike">
                      <a:solidFill>
                        <a:srgbClr val="FFFFFF"/>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1-947E-F945-AC69-F19AE62850A1}"/>
                </c:ext>
              </c:extLst>
            </c:dLbl>
            <c:dLbl>
              <c:idx val="1"/>
              <c:numFmt formatCode="#,##0%" sourceLinked="0"/>
              <c:spPr/>
              <c:txPr>
                <a:bodyPr/>
                <a:lstStyle/>
                <a:p>
                  <a:pPr>
                    <a:defRPr sz="5000" b="0" i="0" u="none" strike="noStrike">
                      <a:solidFill>
                        <a:srgbClr val="FFFFFF"/>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3-947E-F945-AC69-F19AE62850A1}"/>
                </c:ext>
              </c:extLst>
            </c:dLbl>
            <c:dLbl>
              <c:idx val="2"/>
              <c:numFmt formatCode="#,##0%" sourceLinked="0"/>
              <c:spPr/>
              <c:txPr>
                <a:bodyPr/>
                <a:lstStyle/>
                <a:p>
                  <a:pPr>
                    <a:defRPr sz="5000" b="0" i="0" u="none" strike="noStrike">
                      <a:solidFill>
                        <a:srgbClr val="FFFFFF"/>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5-947E-F945-AC69-F19AE62850A1}"/>
                </c:ext>
              </c:extLst>
            </c:dLbl>
            <c:dLbl>
              <c:idx val="3"/>
              <c:numFmt formatCode="#,##0%" sourceLinked="0"/>
              <c:spPr/>
              <c:txPr>
                <a:bodyPr/>
                <a:lstStyle/>
                <a:p>
                  <a:pPr>
                    <a:defRPr sz="5000" b="0" i="0" u="none" strike="noStrike">
                      <a:solidFill>
                        <a:srgbClr val="FFFFFF"/>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7-947E-F945-AC69-F19AE62850A1}"/>
                </c:ext>
              </c:extLst>
            </c:dLbl>
            <c:numFmt formatCode="#,##0%" sourceLinked="0"/>
            <c:spPr>
              <a:noFill/>
              <a:ln>
                <a:noFill/>
              </a:ln>
              <a:effectLst/>
            </c:spPr>
            <c:txPr>
              <a:bodyPr/>
              <a:lstStyle/>
              <a:p>
                <a:pPr>
                  <a:defRPr sz="5000" b="0" i="0" u="none" strike="noStrike">
                    <a:solidFill>
                      <a:srgbClr val="FFFFFF"/>
                    </a:solidFill>
                    <a:latin typeface="Proxima Nova"/>
                  </a:defRPr>
                </a:pPr>
                <a:endParaRPr lang="en-LK"/>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More than once a week</c:v>
                </c:pt>
                <c:pt idx="1">
                  <c:v>More than once a month</c:v>
                </c:pt>
                <c:pt idx="2">
                  <c:v>Very Rarely</c:v>
                </c:pt>
                <c:pt idx="3">
                  <c:v>Not at all</c:v>
                </c:pt>
              </c:strCache>
            </c:strRef>
          </c:cat>
          <c:val>
            <c:numRef>
              <c:f>Sheet1!$B$2:$E$2</c:f>
              <c:numCache>
                <c:formatCode>General</c:formatCode>
                <c:ptCount val="4"/>
                <c:pt idx="0">
                  <c:v>17.8</c:v>
                </c:pt>
                <c:pt idx="1">
                  <c:v>48.4</c:v>
                </c:pt>
                <c:pt idx="2">
                  <c:v>21.6</c:v>
                </c:pt>
                <c:pt idx="3">
                  <c:v>12.2</c:v>
                </c:pt>
              </c:numCache>
            </c:numRef>
          </c:val>
          <c:extLst>
            <c:ext xmlns:c16="http://schemas.microsoft.com/office/drawing/2014/chart" uri="{C3380CC4-5D6E-409C-BE32-E72D297353CC}">
              <c16:uniqueId val="{00000008-947E-F945-AC69-F19AE62850A1}"/>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t"/>
      <c:layout>
        <c:manualLayout>
          <c:xMode val="edge"/>
          <c:yMode val="edge"/>
          <c:x val="0"/>
          <c:y val="0"/>
          <c:w val="1"/>
          <c:h val="0.25530399999999998"/>
        </c:manualLayout>
      </c:layout>
      <c:overlay val="1"/>
      <c:spPr>
        <a:noFill/>
        <a:ln w="12700" cap="flat">
          <a:noFill/>
          <a:miter lim="400000"/>
        </a:ln>
        <a:effectLst/>
      </c:spPr>
      <c:txPr>
        <a:bodyPr rot="0"/>
        <a:lstStyle/>
        <a:p>
          <a:pPr>
            <a:defRPr sz="3400" b="0" i="0" u="none" strike="noStrike">
              <a:solidFill>
                <a:srgbClr val="000000"/>
              </a:solidFill>
              <a:latin typeface="Proxima Nova"/>
            </a:defRPr>
          </a:pPr>
          <a:endParaRPr lang="en-LK"/>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0.18568599999999999"/>
          <c:y val="0.33229999999999998"/>
          <c:w val="0.68239799999999995"/>
          <c:h val="0.591422"/>
        </c:manualLayout>
      </c:layout>
      <c:barChart>
        <c:barDir val="col"/>
        <c:grouping val="clustered"/>
        <c:varyColors val="0"/>
        <c:ser>
          <c:idx val="0"/>
          <c:order val="0"/>
          <c:tx>
            <c:strRef>
              <c:f>Sheet1!$B$1</c:f>
              <c:strCache>
                <c:ptCount val="1"/>
                <c:pt idx="0">
                  <c:v>Search for Sports Arena</c:v>
                </c:pt>
              </c:strCache>
            </c:strRef>
          </c:tx>
          <c:spPr>
            <a:solidFill>
              <a:schemeClr val="accent1">
                <a:hueOff val="65867"/>
                <a:lumOff val="-6008"/>
              </a:schemeClr>
            </a:solidFill>
            <a:ln w="12700" cap="flat">
              <a:noFill/>
              <a:miter lim="400000"/>
            </a:ln>
            <a:effectLst/>
          </c:spPr>
          <c:invertIfNegative val="0"/>
          <c:cat>
            <c:strRef>
              <c:f>Sheet1!$A$2:$A$2</c:f>
              <c:strCache>
                <c:ptCount val="1"/>
                <c:pt idx="0">
                  <c:v>Features</c:v>
                </c:pt>
              </c:strCache>
            </c:strRef>
          </c:cat>
          <c:val>
            <c:numRef>
              <c:f>Sheet1!$B$2:$B$2</c:f>
              <c:numCache>
                <c:formatCode>General</c:formatCode>
                <c:ptCount val="1"/>
                <c:pt idx="0">
                  <c:v>132</c:v>
                </c:pt>
              </c:numCache>
            </c:numRef>
          </c:val>
          <c:extLst>
            <c:ext xmlns:c16="http://schemas.microsoft.com/office/drawing/2014/chart" uri="{C3380CC4-5D6E-409C-BE32-E72D297353CC}">
              <c16:uniqueId val="{00000000-0669-6646-B13F-2E1B8FF8AF57}"/>
            </c:ext>
          </c:extLst>
        </c:ser>
        <c:ser>
          <c:idx val="1"/>
          <c:order val="1"/>
          <c:tx>
            <c:strRef>
              <c:f>Sheet1!$C$1</c:f>
              <c:strCache>
                <c:ptCount val="1"/>
                <c:pt idx="0">
                  <c:v>Search for free timeslots</c:v>
                </c:pt>
              </c:strCache>
            </c:strRef>
          </c:tx>
          <c:spPr>
            <a:solidFill>
              <a:schemeClr val="accent2"/>
            </a:solidFill>
            <a:ln w="12700" cap="flat">
              <a:noFill/>
              <a:miter lim="400000"/>
            </a:ln>
            <a:effectLst/>
          </c:spPr>
          <c:invertIfNegative val="0"/>
          <c:cat>
            <c:strRef>
              <c:f>Sheet1!$A$2:$A$2</c:f>
              <c:strCache>
                <c:ptCount val="1"/>
                <c:pt idx="0">
                  <c:v>Features</c:v>
                </c:pt>
              </c:strCache>
            </c:strRef>
          </c:cat>
          <c:val>
            <c:numRef>
              <c:f>Sheet1!$C$2:$C$2</c:f>
              <c:numCache>
                <c:formatCode>General</c:formatCode>
                <c:ptCount val="1"/>
                <c:pt idx="0">
                  <c:v>141</c:v>
                </c:pt>
              </c:numCache>
            </c:numRef>
          </c:val>
          <c:extLst>
            <c:ext xmlns:c16="http://schemas.microsoft.com/office/drawing/2014/chart" uri="{C3380CC4-5D6E-409C-BE32-E72D297353CC}">
              <c16:uniqueId val="{00000001-0669-6646-B13F-2E1B8FF8AF57}"/>
            </c:ext>
          </c:extLst>
        </c:ser>
        <c:ser>
          <c:idx val="2"/>
          <c:order val="2"/>
          <c:tx>
            <c:strRef>
              <c:f>Sheet1!$D$1</c:f>
              <c:strCache>
                <c:ptCount val="1"/>
                <c:pt idx="0">
                  <c:v>Book a Sports Arena</c:v>
                </c:pt>
              </c:strCache>
            </c:strRef>
          </c:tx>
          <c:spPr>
            <a:solidFill>
              <a:schemeClr val="accent4">
                <a:hueOff val="609139"/>
                <a:lumOff val="16169"/>
              </a:schemeClr>
            </a:solidFill>
            <a:ln w="12700" cap="flat">
              <a:noFill/>
              <a:miter lim="400000"/>
            </a:ln>
            <a:effectLst/>
          </c:spPr>
          <c:invertIfNegative val="0"/>
          <c:cat>
            <c:strRef>
              <c:f>Sheet1!$A$2:$A$2</c:f>
              <c:strCache>
                <c:ptCount val="1"/>
                <c:pt idx="0">
                  <c:v>Features</c:v>
                </c:pt>
              </c:strCache>
            </c:strRef>
          </c:cat>
          <c:val>
            <c:numRef>
              <c:f>Sheet1!$D$2:$D$2</c:f>
              <c:numCache>
                <c:formatCode>General</c:formatCode>
                <c:ptCount val="1"/>
                <c:pt idx="0">
                  <c:v>138</c:v>
                </c:pt>
              </c:numCache>
            </c:numRef>
          </c:val>
          <c:extLst>
            <c:ext xmlns:c16="http://schemas.microsoft.com/office/drawing/2014/chart" uri="{C3380CC4-5D6E-409C-BE32-E72D297353CC}">
              <c16:uniqueId val="{00000002-0669-6646-B13F-2E1B8FF8AF57}"/>
            </c:ext>
          </c:extLst>
        </c:ser>
        <c:ser>
          <c:idx val="3"/>
          <c:order val="3"/>
          <c:tx>
            <c:strRef>
              <c:f>Sheet1!$E$1</c:f>
              <c:strCache>
                <c:ptCount val="1"/>
                <c:pt idx="0">
                  <c:v>Cancel Booking</c:v>
                </c:pt>
              </c:strCache>
            </c:strRef>
          </c:tx>
          <c:spPr>
            <a:solidFill>
              <a:schemeClr val="accent5"/>
            </a:solidFill>
            <a:ln w="12700" cap="flat">
              <a:noFill/>
              <a:miter lim="400000"/>
            </a:ln>
            <a:effectLst/>
          </c:spPr>
          <c:invertIfNegative val="0"/>
          <c:cat>
            <c:strRef>
              <c:f>Sheet1!$A$2:$A$2</c:f>
              <c:strCache>
                <c:ptCount val="1"/>
                <c:pt idx="0">
                  <c:v>Features</c:v>
                </c:pt>
              </c:strCache>
            </c:strRef>
          </c:cat>
          <c:val>
            <c:numRef>
              <c:f>Sheet1!$E$2:$E$2</c:f>
              <c:numCache>
                <c:formatCode>General</c:formatCode>
                <c:ptCount val="1"/>
                <c:pt idx="0">
                  <c:v>136</c:v>
                </c:pt>
              </c:numCache>
            </c:numRef>
          </c:val>
          <c:extLst>
            <c:ext xmlns:c16="http://schemas.microsoft.com/office/drawing/2014/chart" uri="{C3380CC4-5D6E-409C-BE32-E72D297353CC}">
              <c16:uniqueId val="{00000003-0669-6646-B13F-2E1B8FF8AF57}"/>
            </c:ext>
          </c:extLst>
        </c:ser>
        <c:ser>
          <c:idx val="4"/>
          <c:order val="4"/>
          <c:tx>
            <c:strRef>
              <c:f>Sheet1!$F$1</c:f>
              <c:strCache>
                <c:ptCount val="1"/>
                <c:pt idx="0">
                  <c:v>Rate Sports Arena</c:v>
                </c:pt>
              </c:strCache>
            </c:strRef>
          </c:tx>
          <c:spPr>
            <a:solidFill>
              <a:schemeClr val="accent6"/>
            </a:solidFill>
            <a:ln w="12700" cap="flat">
              <a:noFill/>
              <a:miter lim="400000"/>
            </a:ln>
            <a:effectLst/>
          </c:spPr>
          <c:invertIfNegative val="0"/>
          <c:cat>
            <c:strRef>
              <c:f>Sheet1!$A$2:$A$2</c:f>
              <c:strCache>
                <c:ptCount val="1"/>
                <c:pt idx="0">
                  <c:v>Features</c:v>
                </c:pt>
              </c:strCache>
            </c:strRef>
          </c:cat>
          <c:val>
            <c:numRef>
              <c:f>Sheet1!$F$2:$F$2</c:f>
              <c:numCache>
                <c:formatCode>General</c:formatCode>
                <c:ptCount val="1"/>
                <c:pt idx="0">
                  <c:v>121</c:v>
                </c:pt>
              </c:numCache>
            </c:numRef>
          </c:val>
          <c:extLst>
            <c:ext xmlns:c16="http://schemas.microsoft.com/office/drawing/2014/chart" uri="{C3380CC4-5D6E-409C-BE32-E72D297353CC}">
              <c16:uniqueId val="{00000004-0669-6646-B13F-2E1B8FF8AF57}"/>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Proxima Nova"/>
              </a:defRPr>
            </a:pPr>
            <a:endParaRPr lang="en-LK"/>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400" b="0" i="0" u="none" strike="noStrike">
                <a:solidFill>
                  <a:srgbClr val="000000"/>
                </a:solidFill>
                <a:latin typeface="Proxima Nova"/>
              </a:defRPr>
            </a:pPr>
            <a:endParaRPr lang="en-LK"/>
          </a:p>
        </c:txPr>
        <c:crossAx val="2094734552"/>
        <c:crosses val="autoZero"/>
        <c:crossBetween val="between"/>
        <c:majorUnit val="7.5"/>
        <c:minorUnit val="3.75"/>
      </c:valAx>
      <c:spPr>
        <a:noFill/>
        <a:ln w="12700" cap="flat">
          <a:noFill/>
          <a:miter lim="400000"/>
        </a:ln>
        <a:effectLst/>
      </c:spPr>
    </c:plotArea>
    <c:legend>
      <c:legendPos val="t"/>
      <c:layout>
        <c:manualLayout>
          <c:xMode val="edge"/>
          <c:yMode val="edge"/>
          <c:x val="0"/>
          <c:y val="0"/>
          <c:w val="1"/>
          <c:h val="0.256409"/>
        </c:manualLayout>
      </c:layout>
      <c:overlay val="1"/>
      <c:spPr>
        <a:noFill/>
        <a:ln w="12700" cap="flat">
          <a:noFill/>
          <a:miter lim="400000"/>
        </a:ln>
        <a:effectLst/>
      </c:spPr>
      <c:txPr>
        <a:bodyPr rot="0"/>
        <a:lstStyle/>
        <a:p>
          <a:pPr>
            <a:defRPr sz="3400" b="0" i="0" u="none" strike="noStrike">
              <a:solidFill>
                <a:srgbClr val="000000"/>
              </a:solidFill>
              <a:latin typeface="Proxima Nova"/>
            </a:defRPr>
          </a:pPr>
          <a:endParaRPr lang="en-LK"/>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0.158801"/>
          <c:y val="0.260911"/>
          <c:w val="0.68239799999999995"/>
          <c:h val="0.72658900000000004"/>
        </c:manualLayout>
      </c:layout>
      <c:pieChart>
        <c:varyColors val="0"/>
        <c:ser>
          <c:idx val="0"/>
          <c:order val="0"/>
          <c:tx>
            <c:strRef>
              <c:f>Sheet1!$A$2</c:f>
              <c:strCache>
                <c:ptCount val="1"/>
                <c:pt idx="0">
                  <c:v>Region 1</c:v>
                </c:pt>
              </c:strCache>
            </c:strRef>
          </c:tx>
          <c:spPr>
            <a:solidFill>
              <a:srgbClr val="2F7202">
                <a:alpha val="90000"/>
              </a:srgbClr>
            </a:solidFill>
            <a:ln w="12700" cap="flat">
              <a:noFill/>
              <a:miter lim="400000"/>
            </a:ln>
            <a:effectLst/>
          </c:spPr>
          <c:dPt>
            <c:idx val="0"/>
            <c:bubble3D val="0"/>
            <c:extLst>
              <c:ext xmlns:c16="http://schemas.microsoft.com/office/drawing/2014/chart" uri="{C3380CC4-5D6E-409C-BE32-E72D297353CC}">
                <c16:uniqueId val="{00000001-C590-4246-9DCD-4382E29EF494}"/>
              </c:ext>
            </c:extLst>
          </c:dPt>
          <c:dPt>
            <c:idx val="1"/>
            <c:bubble3D val="0"/>
            <c:spPr>
              <a:solidFill>
                <a:srgbClr val="0B5AAB">
                  <a:alpha val="90000"/>
                </a:srgbClr>
              </a:solidFill>
              <a:ln w="12700" cap="flat">
                <a:noFill/>
                <a:miter lim="400000"/>
              </a:ln>
              <a:effectLst/>
            </c:spPr>
            <c:extLst>
              <c:ext xmlns:c16="http://schemas.microsoft.com/office/drawing/2014/chart" uri="{C3380CC4-5D6E-409C-BE32-E72D297353CC}">
                <c16:uniqueId val="{00000003-C590-4246-9DCD-4382E29EF494}"/>
              </c:ext>
            </c:extLst>
          </c:dPt>
          <c:dPt>
            <c:idx val="2"/>
            <c:bubble3D val="0"/>
            <c:spPr>
              <a:solidFill>
                <a:srgbClr val="5FA804">
                  <a:alpha val="90000"/>
                </a:srgbClr>
              </a:solidFill>
              <a:ln w="12700" cap="flat">
                <a:noFill/>
                <a:miter lim="400000"/>
              </a:ln>
              <a:effectLst/>
            </c:spPr>
            <c:extLst>
              <c:ext xmlns:c16="http://schemas.microsoft.com/office/drawing/2014/chart" uri="{C3380CC4-5D6E-409C-BE32-E72D297353CC}">
                <c16:uniqueId val="{00000005-C590-4246-9DCD-4382E29EF494}"/>
              </c:ext>
            </c:extLst>
          </c:dPt>
          <c:dLbls>
            <c:dLbl>
              <c:idx val="0"/>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1-C590-4246-9DCD-4382E29EF494}"/>
                </c:ext>
              </c:extLst>
            </c:dLbl>
            <c:dLbl>
              <c:idx val="1"/>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3-C590-4246-9DCD-4382E29EF494}"/>
                </c:ext>
              </c:extLst>
            </c:dLbl>
            <c:dLbl>
              <c:idx val="2"/>
              <c:numFmt formatCode="#,##0%" sourceLinked="0"/>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extLst>
                <c:ext xmlns:c16="http://schemas.microsoft.com/office/drawing/2014/chart" uri="{C3380CC4-5D6E-409C-BE32-E72D297353CC}">
                  <c16:uniqueId val="{00000005-C590-4246-9DCD-4382E29EF494}"/>
                </c:ext>
              </c:extLst>
            </c:dLbl>
            <c:numFmt formatCode="#,##0%" sourceLinked="0"/>
            <c:spPr>
              <a:noFill/>
              <a:ln>
                <a:noFill/>
              </a:ln>
              <a:effectLst/>
            </c:spPr>
            <c:txPr>
              <a:bodyPr/>
              <a:lstStyle/>
              <a:p>
                <a:pPr>
                  <a:defRPr sz="5000" b="0" i="0" u="none" strike="noStrike">
                    <a:solidFill>
                      <a:srgbClr val="000000"/>
                    </a:solidFill>
                    <a:latin typeface="Proxima Nova"/>
                  </a:defRPr>
                </a:pPr>
                <a:endParaRPr lang="en-LK"/>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Yes</c:v>
                </c:pt>
                <c:pt idx="1">
                  <c:v>No </c:v>
                </c:pt>
                <c:pt idx="2">
                  <c:v>Maybe</c:v>
                </c:pt>
              </c:strCache>
            </c:strRef>
          </c:cat>
          <c:val>
            <c:numRef>
              <c:f>Sheet1!$B$2:$D$2</c:f>
              <c:numCache>
                <c:formatCode>General</c:formatCode>
                <c:ptCount val="3"/>
                <c:pt idx="0">
                  <c:v>73.099999999999994</c:v>
                </c:pt>
                <c:pt idx="1">
                  <c:v>1.3</c:v>
                </c:pt>
                <c:pt idx="2">
                  <c:v>25.6</c:v>
                </c:pt>
              </c:numCache>
            </c:numRef>
          </c:val>
          <c:extLst>
            <c:ext xmlns:c16="http://schemas.microsoft.com/office/drawing/2014/chart" uri="{C3380CC4-5D6E-409C-BE32-E72D297353CC}">
              <c16:uniqueId val="{00000006-C590-4246-9DCD-4382E29EF494}"/>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t"/>
      <c:layout>
        <c:manualLayout>
          <c:xMode val="edge"/>
          <c:yMode val="edge"/>
          <c:x val="0"/>
          <c:y val="0"/>
          <c:w val="1"/>
          <c:h val="9.4015199999999993E-2"/>
        </c:manualLayout>
      </c:layout>
      <c:overlay val="1"/>
      <c:spPr>
        <a:noFill/>
        <a:ln w="12700" cap="flat">
          <a:noFill/>
          <a:miter lim="400000"/>
        </a:ln>
        <a:effectLst/>
      </c:spPr>
      <c:txPr>
        <a:bodyPr rot="0"/>
        <a:lstStyle/>
        <a:p>
          <a:pPr>
            <a:defRPr sz="3400" b="0" i="0" u="none" strike="noStrike">
              <a:solidFill>
                <a:srgbClr val="000000"/>
              </a:solidFill>
              <a:latin typeface="Proxima Nova"/>
            </a:defRPr>
          </a:pPr>
          <a:endParaRPr lang="en-LK"/>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BFF3"/>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19200" y="1917700"/>
            <a:ext cx="21945600" cy="706628"/>
          </a:xfrm>
          <a:prstGeom prst="rect">
            <a:avLst/>
          </a:prstGeom>
        </p:spPr>
        <p:txBody>
          <a:bodyPr anchor="ctr"/>
          <a:lstStyle>
            <a:lvl1pPr marL="0" indent="0" algn="r" defTabSz="808990">
              <a:lnSpc>
                <a:spcPct val="120000"/>
              </a:lnSpc>
              <a:spcBef>
                <a:spcPts val="0"/>
              </a:spcBef>
              <a:buClrTx/>
              <a:buSzTx/>
              <a:buNone/>
              <a:defRPr sz="4018" b="0" cap="all">
                <a:solidFill>
                  <a:srgbClr val="000000"/>
                </a:solidFill>
                <a:latin typeface="Proxima Nova Extrabold"/>
                <a:ea typeface="Proxima Nova Extrabold"/>
                <a:cs typeface="Proxima Nova Extrabold"/>
                <a:sym typeface="Proxima Nova Extrabold"/>
              </a:defRPr>
            </a:lvl1pPr>
          </a:lstStyle>
          <a:p>
            <a:r>
              <a:t>Author and Date</a:t>
            </a:r>
          </a:p>
        </p:txBody>
      </p:sp>
      <p:sp>
        <p:nvSpPr>
          <p:cNvPr id="12" name="Body Level One…"/>
          <p:cNvSpPr txBox="1">
            <a:spLocks noGrp="1"/>
          </p:cNvSpPr>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sz="5200" b="0" spc="-52">
                <a:solidFill>
                  <a:srgbClr val="000000"/>
                </a:solidFill>
                <a:latin typeface="Proxima Nova Semibold"/>
                <a:ea typeface="Proxima Nova Semibold"/>
                <a:cs typeface="Proxima Nova Semibold"/>
                <a:sym typeface="Proxima Nova Semibold"/>
              </a:defRPr>
            </a:lvl5pPr>
          </a:lstStyle>
          <a:p>
            <a:r>
              <a:t>Presentation Subtitle</a:t>
            </a:r>
          </a:p>
          <a:p>
            <a:pPr lvl="1"/>
            <a:endParaRPr/>
          </a:p>
          <a:p>
            <a:pPr lvl="2"/>
            <a:endParaRPr/>
          </a:p>
          <a:p>
            <a:pPr lvl="3"/>
            <a:endParaRPr/>
          </a:p>
          <a:p>
            <a:pPr lvl="4"/>
            <a:endParaRPr/>
          </a:p>
        </p:txBody>
      </p:sp>
      <p:sp>
        <p:nvSpPr>
          <p:cNvPr id="13" name="Presentation Title"/>
          <p:cNvSpPr txBox="1">
            <a:spLocks noGrp="1"/>
          </p:cNvSpPr>
          <p:nvPr>
            <p:ph type="title" hasCustomPrompt="1"/>
          </p:nvPr>
        </p:nvSpPr>
        <p:spPr>
          <a:xfrm>
            <a:off x="1219200" y="3127375"/>
            <a:ext cx="21945600" cy="5524500"/>
          </a:xfrm>
          <a:prstGeom prst="rect">
            <a:avLst/>
          </a:prstGeom>
        </p:spPr>
        <p:txBody>
          <a:bodyPr/>
          <a:lstStyle>
            <a:lvl1pPr defTabSz="584200">
              <a:defRPr sz="22000" spc="-220">
                <a:solidFill>
                  <a:srgbClr val="FFFFFF"/>
                </a:solidFill>
              </a:defRPr>
            </a:lvl1pPr>
          </a:lstStyle>
          <a:p>
            <a:r>
              <a:t>Presentation 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solidFill>
          <a:schemeClr val="accent6"/>
        </a:solidFill>
        <a:effectLst/>
      </p:bgPr>
    </p:bg>
    <p:spTree>
      <p:nvGrpSpPr>
        <p:cNvPr id="1" name=""/>
        <p:cNvGrpSpPr/>
        <p:nvPr/>
      </p:nvGrpSpPr>
      <p:grpSpPr>
        <a:xfrm>
          <a:off x="0" y="0"/>
          <a:ext cx="0" cy="0"/>
          <a:chOff x="0" y="0"/>
          <a:chExt cx="0" cy="0"/>
        </a:xfrm>
      </p:grpSpPr>
      <p:sp>
        <p:nvSpPr>
          <p:cNvPr id="96" name="Body Level One…"/>
          <p:cNvSpPr txBox="1">
            <a:spLocks noGrp="1"/>
          </p:cNvSpPr>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sz="14000" b="0" cap="all">
                <a:solidFill>
                  <a:srgbClr val="FFFFFF"/>
                </a:solidFill>
                <a:latin typeface="+mn-lt"/>
                <a:ea typeface="+mn-ea"/>
                <a:cs typeface="+mn-cs"/>
                <a:sym typeface="Druk Medium"/>
              </a:defRPr>
            </a:lvl1pPr>
            <a:lvl2pPr marL="0" indent="457200" algn="ctr">
              <a:spcBef>
                <a:spcPts val="0"/>
              </a:spcBef>
              <a:buClrTx/>
              <a:buSzTx/>
              <a:buNone/>
              <a:defRPr sz="14000" b="0" cap="all">
                <a:solidFill>
                  <a:srgbClr val="FFFFFF"/>
                </a:solidFill>
                <a:latin typeface="+mn-lt"/>
                <a:ea typeface="+mn-ea"/>
                <a:cs typeface="+mn-cs"/>
                <a:sym typeface="Druk Medium"/>
              </a:defRPr>
            </a:lvl2pPr>
            <a:lvl3pPr marL="0" indent="914400" algn="ctr">
              <a:spcBef>
                <a:spcPts val="0"/>
              </a:spcBef>
              <a:buClrTx/>
              <a:buSzTx/>
              <a:buNone/>
              <a:defRPr sz="14000" b="0" cap="all">
                <a:solidFill>
                  <a:srgbClr val="FFFFFF"/>
                </a:solidFill>
                <a:latin typeface="+mn-lt"/>
                <a:ea typeface="+mn-ea"/>
                <a:cs typeface="+mn-cs"/>
                <a:sym typeface="Druk Medium"/>
              </a:defRPr>
            </a:lvl3pPr>
            <a:lvl4pPr marL="0" indent="1371600" algn="ctr">
              <a:spcBef>
                <a:spcPts val="0"/>
              </a:spcBef>
              <a:buClrTx/>
              <a:buSzTx/>
              <a:buNone/>
              <a:defRPr sz="14000" b="0" cap="all">
                <a:solidFill>
                  <a:srgbClr val="FFFFFF"/>
                </a:solidFill>
                <a:latin typeface="+mn-lt"/>
                <a:ea typeface="+mn-ea"/>
                <a:cs typeface="+mn-cs"/>
                <a:sym typeface="Druk Medium"/>
              </a:defRPr>
            </a:lvl4pPr>
            <a:lvl5pPr marL="0" indent="1828800" algn="ctr">
              <a:spcBef>
                <a:spcPts val="0"/>
              </a:spcBef>
              <a:buClrTx/>
              <a:buSzTx/>
              <a:buNone/>
              <a:defRPr sz="14000" b="0" cap="all">
                <a:solidFill>
                  <a:srgbClr val="FFFFFF"/>
                </a:solidFill>
                <a:latin typeface="+mn-lt"/>
                <a:ea typeface="+mn-ea"/>
                <a:cs typeface="+mn-cs"/>
                <a:sym typeface="Druk Medium"/>
              </a:defRPr>
            </a:lvl5pPr>
          </a:lstStyle>
          <a:p>
            <a:r>
              <a:t>Statement</a:t>
            </a:r>
          </a:p>
          <a:p>
            <a:pPr lvl="1"/>
            <a:endParaRPr/>
          </a:p>
          <a:p>
            <a:pPr lvl="2"/>
            <a:endParaRPr/>
          </a:p>
          <a:p>
            <a:pPr lvl="3"/>
            <a:endParaRPr/>
          </a:p>
          <a:p>
            <a:pPr lvl="4"/>
            <a:endParaRP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solidFill>
          <a:srgbClr val="FFC617"/>
        </a:solidFill>
        <a:effectLst/>
      </p:bgPr>
    </p:bg>
    <p:spTree>
      <p:nvGrpSpPr>
        <p:cNvPr id="1" name=""/>
        <p:cNvGrpSpPr/>
        <p:nvPr/>
      </p:nvGrpSpPr>
      <p:grpSpPr>
        <a:xfrm>
          <a:off x="0" y="0"/>
          <a:ext cx="0" cy="0"/>
          <a:chOff x="0" y="0"/>
          <a:chExt cx="0" cy="0"/>
        </a:xfrm>
      </p:grpSpPr>
      <p:sp>
        <p:nvSpPr>
          <p:cNvPr id="104" name="Body Level One…"/>
          <p:cNvSpPr txBox="1">
            <a:spLocks noGrp="1"/>
          </p:cNvSpPr>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sz="50000" b="0" cap="all" spc="-500">
                <a:solidFill>
                  <a:srgbClr val="FFFFFF"/>
                </a:solidFill>
                <a:latin typeface="+mn-lt"/>
                <a:ea typeface="+mn-ea"/>
                <a:cs typeface="+mn-cs"/>
                <a:sym typeface="Druk Medium"/>
              </a:defRPr>
            </a:lvl1pPr>
            <a:lvl2pPr marL="0" indent="457200" algn="ctr">
              <a:lnSpc>
                <a:spcPct val="70000"/>
              </a:lnSpc>
              <a:spcBef>
                <a:spcPts val="0"/>
              </a:spcBef>
              <a:buClrTx/>
              <a:buSzTx/>
              <a:buNone/>
              <a:defRPr sz="50000" b="0" cap="all" spc="-500">
                <a:solidFill>
                  <a:srgbClr val="FFFFFF"/>
                </a:solidFill>
                <a:latin typeface="+mn-lt"/>
                <a:ea typeface="+mn-ea"/>
                <a:cs typeface="+mn-cs"/>
                <a:sym typeface="Druk Medium"/>
              </a:defRPr>
            </a:lvl2pPr>
            <a:lvl3pPr marL="0" indent="914400" algn="ctr">
              <a:lnSpc>
                <a:spcPct val="70000"/>
              </a:lnSpc>
              <a:spcBef>
                <a:spcPts val="0"/>
              </a:spcBef>
              <a:buClrTx/>
              <a:buSzTx/>
              <a:buNone/>
              <a:defRPr sz="50000" b="0" cap="all" spc="-500">
                <a:solidFill>
                  <a:srgbClr val="FFFFFF"/>
                </a:solidFill>
                <a:latin typeface="+mn-lt"/>
                <a:ea typeface="+mn-ea"/>
                <a:cs typeface="+mn-cs"/>
                <a:sym typeface="Druk Medium"/>
              </a:defRPr>
            </a:lvl3pPr>
            <a:lvl4pPr marL="0" indent="1371600" algn="ctr">
              <a:lnSpc>
                <a:spcPct val="70000"/>
              </a:lnSpc>
              <a:spcBef>
                <a:spcPts val="0"/>
              </a:spcBef>
              <a:buClrTx/>
              <a:buSzTx/>
              <a:buNone/>
              <a:defRPr sz="50000" b="0" cap="all" spc="-500">
                <a:solidFill>
                  <a:srgbClr val="FFFFFF"/>
                </a:solidFill>
                <a:latin typeface="+mn-lt"/>
                <a:ea typeface="+mn-ea"/>
                <a:cs typeface="+mn-cs"/>
                <a:sym typeface="Druk Medium"/>
              </a:defRPr>
            </a:lvl4pPr>
            <a:lvl5pPr marL="0" indent="1828800" algn="ctr">
              <a:lnSpc>
                <a:spcPct val="70000"/>
              </a:lnSpc>
              <a:spcBef>
                <a:spcPts val="0"/>
              </a:spcBef>
              <a:buClrTx/>
              <a:buSzTx/>
              <a:buNone/>
              <a:defRPr sz="50000" b="0" cap="all" spc="-500">
                <a:solidFill>
                  <a:srgbClr val="FFFFFF"/>
                </a:solidFill>
                <a:latin typeface="+mn-lt"/>
                <a:ea typeface="+mn-ea"/>
                <a:cs typeface="+mn-cs"/>
                <a:sym typeface="Druk Medium"/>
              </a:defRPr>
            </a:lvl5pPr>
          </a:lstStyle>
          <a:p>
            <a:r>
              <a:t>100%</a:t>
            </a:r>
          </a:p>
          <a:p>
            <a:pPr lvl="1"/>
            <a:endParaRPr/>
          </a:p>
          <a:p>
            <a:pPr lvl="2"/>
            <a:endParaRPr/>
          </a:p>
          <a:p>
            <a:pPr lvl="3"/>
            <a:endParaRPr/>
          </a:p>
          <a:p>
            <a:pPr lvl="4"/>
            <a:endParaRPr/>
          </a:p>
        </p:txBody>
      </p:sp>
      <p:sp>
        <p:nvSpPr>
          <p:cNvPr id="105" name="Fact information"/>
          <p:cNvSpPr txBox="1">
            <a:spLocks noGrp="1"/>
          </p:cNvSpPr>
          <p:nvPr>
            <p:ph type="body" sz="quarter" idx="21" hasCustomPrompt="1"/>
          </p:nvPr>
        </p:nvSpPr>
        <p:spPr>
          <a:xfrm>
            <a:off x="1219200" y="9779000"/>
            <a:ext cx="21945599" cy="629921"/>
          </a:xfrm>
          <a:prstGeom prst="rect">
            <a:avLst/>
          </a:prstGeom>
        </p:spPr>
        <p:txBody>
          <a:bodyPr/>
          <a:lstStyle>
            <a:lvl1pPr marL="0" indent="0" algn="ctr">
              <a:lnSpc>
                <a:spcPct val="110000"/>
              </a:lnSpc>
              <a:spcBef>
                <a:spcPts val="0"/>
              </a:spcBef>
              <a:buClrTx/>
              <a:buSzTx/>
              <a:buNone/>
              <a:defRPr sz="3200" b="0" cap="all" spc="-32">
                <a:solidFill>
                  <a:srgbClr val="000000"/>
                </a:solidFill>
                <a:latin typeface="Proxima Nova Extrabold"/>
                <a:ea typeface="Proxima Nova Extrabold"/>
                <a:cs typeface="Proxima Nova Extrabold"/>
                <a:sym typeface="Proxima Nova Extrabold"/>
              </a:defRPr>
            </a:lvl1pPr>
          </a:lstStyle>
          <a:p>
            <a:r>
              <a:t>Fact information</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00BFF3"/>
        </a:solidFill>
        <a:effectLst/>
      </p:bgPr>
    </p:bg>
    <p:spTree>
      <p:nvGrpSpPr>
        <p:cNvPr id="1" name=""/>
        <p:cNvGrpSpPr/>
        <p:nvPr/>
      </p:nvGrpSpPr>
      <p:grpSpPr>
        <a:xfrm>
          <a:off x="0" y="0"/>
          <a:ext cx="0" cy="0"/>
          <a:chOff x="0" y="0"/>
          <a:chExt cx="0" cy="0"/>
        </a:xfrm>
      </p:grpSpPr>
      <p:sp>
        <p:nvSpPr>
          <p:cNvPr id="113" name="Body Level One…"/>
          <p:cNvSpPr txBox="1">
            <a:spLocks noGrp="1"/>
          </p:cNvSpPr>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sz="14000" b="0" cap="all">
                <a:solidFill>
                  <a:srgbClr val="FFFFFF"/>
                </a:solidFill>
                <a:latin typeface="+mn-lt"/>
                <a:ea typeface="+mn-ea"/>
                <a:cs typeface="+mn-cs"/>
                <a:sym typeface="Druk Medium"/>
              </a:defRPr>
            </a:lvl1pPr>
            <a:lvl2pPr marL="431800" indent="25400" defTabSz="825500">
              <a:spcBef>
                <a:spcPts val="0"/>
              </a:spcBef>
              <a:buClrTx/>
              <a:buSzTx/>
              <a:buNone/>
              <a:defRPr sz="14000" b="0" cap="all">
                <a:solidFill>
                  <a:srgbClr val="FFFFFF"/>
                </a:solidFill>
                <a:latin typeface="+mn-lt"/>
                <a:ea typeface="+mn-ea"/>
                <a:cs typeface="+mn-cs"/>
                <a:sym typeface="Druk Medium"/>
              </a:defRPr>
            </a:lvl2pPr>
            <a:lvl3pPr marL="431800" indent="482600" defTabSz="825500">
              <a:spcBef>
                <a:spcPts val="0"/>
              </a:spcBef>
              <a:buClrTx/>
              <a:buSzTx/>
              <a:buNone/>
              <a:defRPr sz="14000" b="0" cap="all">
                <a:solidFill>
                  <a:srgbClr val="FFFFFF"/>
                </a:solidFill>
                <a:latin typeface="+mn-lt"/>
                <a:ea typeface="+mn-ea"/>
                <a:cs typeface="+mn-cs"/>
                <a:sym typeface="Druk Medium"/>
              </a:defRPr>
            </a:lvl3pPr>
            <a:lvl4pPr marL="431800" indent="939800" defTabSz="825500">
              <a:spcBef>
                <a:spcPts val="0"/>
              </a:spcBef>
              <a:buClrTx/>
              <a:buSzTx/>
              <a:buNone/>
              <a:defRPr sz="14000" b="0" cap="all">
                <a:solidFill>
                  <a:srgbClr val="FFFFFF"/>
                </a:solidFill>
                <a:latin typeface="+mn-lt"/>
                <a:ea typeface="+mn-ea"/>
                <a:cs typeface="+mn-cs"/>
                <a:sym typeface="Druk Medium"/>
              </a:defRPr>
            </a:lvl4pPr>
            <a:lvl5pPr marL="431800" indent="1397000" defTabSz="825500">
              <a:spcBef>
                <a:spcPts val="0"/>
              </a:spcBef>
              <a:buClrTx/>
              <a:buSzTx/>
              <a:buNone/>
              <a:defRPr sz="14000" b="0" cap="all">
                <a:solidFill>
                  <a:srgbClr val="FFFFFF"/>
                </a:solidFill>
                <a:latin typeface="+mn-lt"/>
                <a:ea typeface="+mn-ea"/>
                <a:cs typeface="+mn-cs"/>
                <a:sym typeface="Druk Medium"/>
              </a:defRPr>
            </a:lvl5pPr>
          </a:lstStyle>
          <a:p>
            <a:r>
              <a:t>“Notable Quote”</a:t>
            </a:r>
          </a:p>
          <a:p>
            <a:pPr lvl="1"/>
            <a:endParaRPr/>
          </a:p>
          <a:p>
            <a:pPr lvl="2"/>
            <a:endParaRPr/>
          </a:p>
          <a:p>
            <a:pPr lvl="3"/>
            <a:endParaRPr/>
          </a:p>
          <a:p>
            <a:pPr lvl="4"/>
            <a:endParaRPr/>
          </a:p>
        </p:txBody>
      </p:sp>
      <p:sp>
        <p:nvSpPr>
          <p:cNvPr id="114" name="Attribution"/>
          <p:cNvSpPr txBox="1">
            <a:spLocks noGrp="1"/>
          </p:cNvSpPr>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sz="3200" b="0" cap="all" spc="-32">
                <a:solidFill>
                  <a:srgbClr val="FFFFFF"/>
                </a:solidFill>
                <a:latin typeface="Proxima Nova Extrabold"/>
                <a:ea typeface="Proxima Nova Extrabold"/>
                <a:cs typeface="Proxima Nova Extrabold"/>
                <a:sym typeface="Proxima Nova Extrabold"/>
              </a:defRPr>
            </a:lvl1pPr>
          </a:lstStyle>
          <a:p>
            <a:r>
              <a:t>Attribution</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2" name="495873917_2724x1818.jpg"/>
          <p:cNvSpPr>
            <a:spLocks noGrp="1"/>
          </p:cNvSpPr>
          <p:nvPr>
            <p:ph type="pic" sz="half" idx="21"/>
          </p:nvPr>
        </p:nvSpPr>
        <p:spPr>
          <a:xfrm>
            <a:off x="635000" y="6832600"/>
            <a:ext cx="12877800" cy="8589928"/>
          </a:xfrm>
          <a:prstGeom prst="rect">
            <a:avLst/>
          </a:prstGeom>
        </p:spPr>
        <p:txBody>
          <a:bodyPr lIns="91439" tIns="45719" rIns="91439" bIns="45719">
            <a:noAutofit/>
          </a:bodyPr>
          <a:lstStyle/>
          <a:p>
            <a:endParaRPr/>
          </a:p>
        </p:txBody>
      </p:sp>
      <p:sp>
        <p:nvSpPr>
          <p:cNvPr id="123" name="496036167_2890x1683.jpg"/>
          <p:cNvSpPr>
            <a:spLocks noGrp="1"/>
          </p:cNvSpPr>
          <p:nvPr>
            <p:ph type="pic" sz="half" idx="22"/>
          </p:nvPr>
        </p:nvSpPr>
        <p:spPr>
          <a:xfrm>
            <a:off x="88900" y="-177800"/>
            <a:ext cx="14008100" cy="8157658"/>
          </a:xfrm>
          <a:prstGeom prst="rect">
            <a:avLst/>
          </a:prstGeom>
        </p:spPr>
        <p:txBody>
          <a:bodyPr lIns="91439" tIns="45719" rIns="91439" bIns="45719">
            <a:noAutofit/>
          </a:bodyPr>
          <a:lstStyle/>
          <a:p>
            <a:endParaRPr/>
          </a:p>
        </p:txBody>
      </p:sp>
      <p:sp>
        <p:nvSpPr>
          <p:cNvPr id="124" name="Image"/>
          <p:cNvSpPr>
            <a:spLocks noGrp="1"/>
          </p:cNvSpPr>
          <p:nvPr>
            <p:ph type="pic" idx="23"/>
          </p:nvPr>
        </p:nvSpPr>
        <p:spPr>
          <a:xfrm>
            <a:off x="12814300" y="-355600"/>
            <a:ext cx="12033950" cy="18034000"/>
          </a:xfrm>
          <a:prstGeom prst="rect">
            <a:avLst/>
          </a:prstGeom>
        </p:spPr>
        <p:txBody>
          <a:bodyPr lIns="91439" tIns="45719" rIns="91439" bIns="45719">
            <a:noAutofit/>
          </a:bodyPr>
          <a:lstStyle/>
          <a:p>
            <a:endParaRP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2" name="495873917_2724x1818.jpg"/>
          <p:cNvSpPr>
            <a:spLocks noGrp="1"/>
          </p:cNvSpPr>
          <p:nvPr>
            <p:ph type="pic" idx="21"/>
          </p:nvPr>
        </p:nvSpPr>
        <p:spPr>
          <a:xfrm>
            <a:off x="635000" y="-1181110"/>
            <a:ext cx="23114000" cy="15417820"/>
          </a:xfrm>
          <a:prstGeom prst="rect">
            <a:avLst/>
          </a:prstGeom>
        </p:spPr>
        <p:txBody>
          <a:bodyPr lIns="91439" tIns="45719" rIns="91439" bIns="45719">
            <a:no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noFill/>
        <a:effectLst/>
      </p:bgPr>
    </p:bg>
    <p:spTree>
      <p:nvGrpSpPr>
        <p:cNvPr id="1" name=""/>
        <p:cNvGrpSpPr/>
        <p:nvPr/>
      </p:nvGrpSpPr>
      <p:grpSpPr>
        <a:xfrm>
          <a:off x="0" y="0"/>
          <a:ext cx="0" cy="0"/>
          <a:chOff x="0" y="0"/>
          <a:chExt cx="0" cy="0"/>
        </a:xfrm>
      </p:grpSpPr>
      <p:sp>
        <p:nvSpPr>
          <p:cNvPr id="21" name="496036167_2890x1683.jpg"/>
          <p:cNvSpPr>
            <a:spLocks noGrp="1"/>
          </p:cNvSpPr>
          <p:nvPr>
            <p:ph type="pic" idx="21"/>
          </p:nvPr>
        </p:nvSpPr>
        <p:spPr>
          <a:xfrm>
            <a:off x="-38100" y="-267934"/>
            <a:ext cx="24472902" cy="14251868"/>
          </a:xfrm>
          <a:prstGeom prst="rect">
            <a:avLst/>
          </a:prstGeom>
        </p:spPr>
        <p:txBody>
          <a:bodyPr lIns="91439" tIns="45719" rIns="91439" bIns="45719">
            <a:noAutofit/>
          </a:bodyPr>
          <a:lstStyle/>
          <a:p>
            <a:endParaRPr/>
          </a:p>
        </p:txBody>
      </p:sp>
      <p:sp>
        <p:nvSpPr>
          <p:cNvPr id="22" name="Body Level One…"/>
          <p:cNvSpPr txBox="1">
            <a:spLocks noGrp="1"/>
          </p:cNvSpPr>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sz="5200" b="0" spc="-52">
                <a:solidFill>
                  <a:srgbClr val="FFFFFF"/>
                </a:solidFill>
                <a:latin typeface="Proxima Nova Semibold"/>
                <a:ea typeface="Proxima Nova Semibold"/>
                <a:cs typeface="Proxima Nova Semibold"/>
                <a:sym typeface="Proxima Nova Semibold"/>
              </a:defRPr>
            </a:lvl5pPr>
          </a:lstStyle>
          <a:p>
            <a:r>
              <a:t>Presentation Subtitle</a:t>
            </a:r>
          </a:p>
          <a:p>
            <a:pPr lvl="1"/>
            <a:endParaRPr/>
          </a:p>
          <a:p>
            <a:pPr lvl="2"/>
            <a:endParaRPr/>
          </a:p>
          <a:p>
            <a:pPr lvl="3"/>
            <a:endParaRPr/>
          </a:p>
          <a:p>
            <a:pPr lvl="4"/>
            <a:endParaRPr/>
          </a:p>
        </p:txBody>
      </p:sp>
      <p:sp>
        <p:nvSpPr>
          <p:cNvPr id="23" name="Presentation Title"/>
          <p:cNvSpPr txBox="1">
            <a:spLocks noGrp="1"/>
          </p:cNvSpPr>
          <p:nvPr>
            <p:ph type="title" hasCustomPrompt="1"/>
          </p:nvPr>
        </p:nvSpPr>
        <p:spPr>
          <a:xfrm>
            <a:off x="1219200" y="3124200"/>
            <a:ext cx="21945600" cy="5524500"/>
          </a:xfrm>
          <a:prstGeom prst="rect">
            <a:avLst/>
          </a:prstGeom>
        </p:spPr>
        <p:txBody>
          <a:bodyPr/>
          <a:lstStyle>
            <a:lvl1pPr defTabSz="584200">
              <a:defRPr sz="22000" spc="-220">
                <a:solidFill>
                  <a:srgbClr val="FFFFFF"/>
                </a:solidFill>
              </a:defRPr>
            </a:lvl1pPr>
          </a:lstStyle>
          <a:p>
            <a:r>
              <a:t>Presentation Title</a:t>
            </a:r>
          </a:p>
        </p:txBody>
      </p:sp>
      <p:sp>
        <p:nvSpPr>
          <p:cNvPr id="24" name="Author and Date"/>
          <p:cNvSpPr txBox="1">
            <a:spLocks noGrp="1"/>
          </p:cNvSpPr>
          <p:nvPr>
            <p:ph type="body" sz="quarter" idx="22" hasCustomPrompt="1"/>
          </p:nvPr>
        </p:nvSpPr>
        <p:spPr>
          <a:xfrm>
            <a:off x="1219200" y="1917700"/>
            <a:ext cx="21945600" cy="711200"/>
          </a:xfrm>
          <a:prstGeom prst="rect">
            <a:avLst/>
          </a:prstGeom>
        </p:spPr>
        <p:txBody>
          <a:bodyPr anchor="ctr"/>
          <a:lstStyle>
            <a:lvl1pPr marL="0" indent="0" algn="r" defTabSz="808990">
              <a:lnSpc>
                <a:spcPct val="120000"/>
              </a:lnSpc>
              <a:spcBef>
                <a:spcPts val="0"/>
              </a:spcBef>
              <a:buClrTx/>
              <a:buSzTx/>
              <a:buNone/>
              <a:defRPr sz="4018" b="0" cap="all">
                <a:solidFill>
                  <a:srgbClr val="000000"/>
                </a:solidFill>
                <a:latin typeface="Proxima Nova Extrabold"/>
                <a:ea typeface="Proxima Nova Extrabold"/>
                <a:cs typeface="Proxima Nova Extrabold"/>
                <a:sym typeface="Proxima Nova Extrabold"/>
              </a:defRPr>
            </a:lvl1pPr>
          </a:lstStyle>
          <a:p>
            <a:r>
              <a:t>Author and Date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solidFill>
          <a:srgbClr val="00BFF3"/>
        </a:solidFill>
        <a:effectLst/>
      </p:bgPr>
    </p:bg>
    <p:spTree>
      <p:nvGrpSpPr>
        <p:cNvPr id="1" name=""/>
        <p:cNvGrpSpPr/>
        <p:nvPr/>
      </p:nvGrpSpPr>
      <p:grpSpPr>
        <a:xfrm>
          <a:off x="0" y="0"/>
          <a:ext cx="0" cy="0"/>
          <a:chOff x="0" y="0"/>
          <a:chExt cx="0" cy="0"/>
        </a:xfrm>
      </p:grpSpPr>
      <p:sp>
        <p:nvSpPr>
          <p:cNvPr id="32" name="Body Level One…"/>
          <p:cNvSpPr txBox="1">
            <a:spLocks noGrp="1"/>
          </p:cNvSpPr>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sz="3200" b="0" spc="-32">
                <a:solidFill>
                  <a:srgbClr val="FFFFFF"/>
                </a:solidFill>
                <a:latin typeface="Proxima Nova Semibold"/>
                <a:ea typeface="Proxima Nova Semibold"/>
                <a:cs typeface="Proxima Nova Semibold"/>
                <a:sym typeface="Proxima Nova Semibold"/>
              </a:defRPr>
            </a:lvl5pPr>
          </a:lstStyle>
          <a:p>
            <a:r>
              <a:t>Caption Text</a:t>
            </a:r>
          </a:p>
          <a:p>
            <a:pPr lvl="1"/>
            <a:endParaRPr/>
          </a:p>
          <a:p>
            <a:pPr lvl="2"/>
            <a:endParaRPr/>
          </a:p>
          <a:p>
            <a:pPr lvl="3"/>
            <a:endParaRPr/>
          </a:p>
          <a:p>
            <a:pPr lvl="4"/>
            <a:endParaRPr/>
          </a:p>
        </p:txBody>
      </p:sp>
      <p:sp>
        <p:nvSpPr>
          <p:cNvPr id="33" name="Image"/>
          <p:cNvSpPr>
            <a:spLocks noGrp="1"/>
          </p:cNvSpPr>
          <p:nvPr>
            <p:ph type="pic" idx="21"/>
          </p:nvPr>
        </p:nvSpPr>
        <p:spPr>
          <a:xfrm>
            <a:off x="528828" y="0"/>
            <a:ext cx="17992344" cy="12001500"/>
          </a:xfrm>
          <a:prstGeom prst="rect">
            <a:avLst/>
          </a:prstGeom>
        </p:spPr>
        <p:txBody>
          <a:bodyPr lIns="91439" tIns="45719" rIns="91439" bIns="45719">
            <a:noAutofit/>
          </a:bodyPr>
          <a:lstStyle/>
          <a:p>
            <a:endParaRPr/>
          </a:p>
        </p:txBody>
      </p:sp>
      <p:sp>
        <p:nvSpPr>
          <p:cNvPr id="34" name="Slide Title"/>
          <p:cNvSpPr txBox="1">
            <a:spLocks noGrp="1"/>
          </p:cNvSpPr>
          <p:nvPr>
            <p:ph type="title" hasCustomPrompt="1"/>
          </p:nvPr>
        </p:nvSpPr>
        <p:spPr>
          <a:xfrm>
            <a:off x="635000" y="7937906"/>
            <a:ext cx="17780000" cy="5651592"/>
          </a:xfrm>
          <a:prstGeom prst="rect">
            <a:avLst/>
          </a:prstGeom>
        </p:spPr>
        <p:txBody>
          <a:bodyPr anchor="b"/>
          <a:lstStyle>
            <a:lvl1pPr algn="ctr" defTabSz="584200">
              <a:defRPr sz="22000" spc="-220">
                <a:solidFill>
                  <a:srgbClr val="FFD74C"/>
                </a:solidFill>
              </a:defRPr>
            </a:lvl1pPr>
          </a:lstStyle>
          <a:p>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728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1219200" y="6311900"/>
            <a:ext cx="8356600" cy="6184900"/>
          </a:xfrm>
          <a:prstGeom prst="rect">
            <a:avLst/>
          </a:prstGeom>
        </p:spPr>
        <p:txBody>
          <a:bodyPr/>
          <a:lstStyle/>
          <a:p>
            <a:r>
              <a:t>Slide bullet text</a:t>
            </a:r>
          </a:p>
          <a:p>
            <a:pPr lvl="1"/>
            <a:endParaRPr/>
          </a:p>
          <a:p>
            <a:pPr lvl="2"/>
            <a:endParaRPr/>
          </a:p>
          <a:p>
            <a:pPr lvl="3"/>
            <a:endParaRPr/>
          </a:p>
          <a:p>
            <a:pPr lvl="4"/>
            <a:endParaRPr/>
          </a:p>
        </p:txBody>
      </p:sp>
      <p:sp>
        <p:nvSpPr>
          <p:cNvPr id="61" name="Slide Title"/>
          <p:cNvSpPr txBox="1">
            <a:spLocks noGrp="1"/>
          </p:cNvSpPr>
          <p:nvPr>
            <p:ph type="title" hasCustomPrompt="1"/>
          </p:nvPr>
        </p:nvSpPr>
        <p:spPr>
          <a:xfrm>
            <a:off x="1219200" y="2439639"/>
            <a:ext cx="8356600" cy="3068291"/>
          </a:xfrm>
          <a:prstGeom prst="rect">
            <a:avLst/>
          </a:prstGeom>
        </p:spPr>
        <p:txBody>
          <a:bodyPr/>
          <a:lstStyle/>
          <a:p>
            <a:r>
              <a:t>Slide Title</a:t>
            </a:r>
          </a:p>
        </p:txBody>
      </p:sp>
      <p:sp>
        <p:nvSpPr>
          <p:cNvPr id="62" name="638623930_2326x1548.jpg"/>
          <p:cNvSpPr>
            <a:spLocks noGrp="1"/>
          </p:cNvSpPr>
          <p:nvPr>
            <p:ph type="pic" idx="21"/>
          </p:nvPr>
        </p:nvSpPr>
        <p:spPr>
          <a:xfrm>
            <a:off x="9156700" y="-38100"/>
            <a:ext cx="19693467" cy="13106400"/>
          </a:xfrm>
          <a:prstGeom prst="rect">
            <a:avLst/>
          </a:prstGeom>
        </p:spPr>
        <p:txBody>
          <a:bodyPr lIns="91439" tIns="45719" rIns="91439" bIns="45719">
            <a:noAutofit/>
          </a:bodyPr>
          <a:lstStyle/>
          <a:p>
            <a:endParaRPr/>
          </a:p>
        </p:txBody>
      </p:sp>
      <p:sp>
        <p:nvSpPr>
          <p:cNvPr id="63" name="Author and Date"/>
          <p:cNvSpPr txBox="1">
            <a:spLocks noGrp="1"/>
          </p:cNvSpPr>
          <p:nvPr>
            <p:ph type="body" sz="quarter" idx="22" hasCustomPrompt="1"/>
          </p:nvPr>
        </p:nvSpPr>
        <p:spPr>
          <a:xfrm>
            <a:off x="1219200" y="1574800"/>
            <a:ext cx="8356600" cy="770128"/>
          </a:xfrm>
          <a:prstGeom prst="rect">
            <a:avLst/>
          </a:prstGeom>
        </p:spPr>
        <p:txBody>
          <a:bodyPr anchor="ctr"/>
          <a:lstStyle>
            <a:lvl1pPr marL="0" indent="0">
              <a:lnSpc>
                <a:spcPct val="120000"/>
              </a:lnSpc>
              <a:spcBef>
                <a:spcPts val="0"/>
              </a:spcBef>
              <a:buClrTx/>
              <a:buSzTx/>
              <a:buNone/>
              <a:defRPr sz="3600" b="0" cap="all">
                <a:solidFill>
                  <a:srgbClr val="00C7FC"/>
                </a:solidFill>
                <a:latin typeface="Proxima Nova Extrabold"/>
                <a:ea typeface="Proxima Nova Extrabold"/>
                <a:cs typeface="Proxima Nova Extrabold"/>
                <a:sym typeface="Proxima Nova Extrabold"/>
              </a:defRPr>
            </a:lvl1pPr>
          </a:lstStyle>
          <a:p>
            <a:r>
              <a:t>Author and Date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00BFF3"/>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19200" y="4048125"/>
            <a:ext cx="21945600" cy="5930900"/>
          </a:xfrm>
          <a:prstGeom prst="rect">
            <a:avLst/>
          </a:prstGeom>
        </p:spPr>
        <p:txBody>
          <a:bodyPr anchor="ctr"/>
          <a:lstStyle>
            <a:lvl1pPr marL="431800" indent="-431800">
              <a:defRPr sz="14000" spc="0">
                <a:solidFill>
                  <a:srgbClr val="FFFFFF"/>
                </a:soli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solidFill>
          <a:srgbClr val="FFC617"/>
        </a:solidFill>
        <a:effectLst/>
      </p:bgPr>
    </p:bg>
    <p:spTree>
      <p:nvGrpSpPr>
        <p:cNvPr id="1" name=""/>
        <p:cNvGrpSpPr/>
        <p:nvPr/>
      </p:nvGrpSpPr>
      <p:grpSpPr>
        <a:xfrm>
          <a:off x="0" y="0"/>
          <a:ext cx="0" cy="0"/>
          <a:chOff x="0" y="0"/>
          <a:chExt cx="0" cy="0"/>
        </a:xfrm>
      </p:grpSpPr>
      <p:sp>
        <p:nvSpPr>
          <p:cNvPr id="87" name="Agenda Title"/>
          <p:cNvSpPr txBox="1">
            <a:spLocks noGrp="1"/>
          </p:cNvSpPr>
          <p:nvPr>
            <p:ph type="title" hasCustomPrompt="1"/>
          </p:nvPr>
        </p:nvSpPr>
        <p:spPr>
          <a:prstGeom prst="rect">
            <a:avLst/>
          </a:prstGeom>
        </p:spPr>
        <p:txBody>
          <a:bodyPr/>
          <a:lstStyle>
            <a:lvl1pPr>
              <a:defRPr sz="14000" spc="-140">
                <a:solidFill>
                  <a:srgbClr val="FFFFFF"/>
                </a:solidFill>
              </a:defRPr>
            </a:lvl1pPr>
          </a:lstStyle>
          <a:p>
            <a:r>
              <a:t>Agenda Title</a:t>
            </a:r>
          </a:p>
        </p:txBody>
      </p:sp>
      <p:sp>
        <p:nvSpPr>
          <p:cNvPr id="88" name="Body Level One…"/>
          <p:cNvSpPr txBox="1">
            <a:spLocks noGrp="1"/>
          </p:cNvSpPr>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z="5400" spc="-53">
                <a:solidFill>
                  <a:srgbClr val="000000"/>
                </a:solidFill>
              </a:defRPr>
            </a:lvl1pPr>
            <a:lvl2pPr marL="0" indent="457200" defTabSz="825500">
              <a:lnSpc>
                <a:spcPct val="140000"/>
              </a:lnSpc>
              <a:spcBef>
                <a:spcPts val="0"/>
              </a:spcBef>
              <a:buClrTx/>
              <a:buSzTx/>
              <a:buNone/>
              <a:defRPr sz="5400" spc="-53">
                <a:solidFill>
                  <a:srgbClr val="000000"/>
                </a:solidFill>
              </a:defRPr>
            </a:lvl2pPr>
            <a:lvl3pPr marL="0" indent="914400" defTabSz="825500">
              <a:lnSpc>
                <a:spcPct val="140000"/>
              </a:lnSpc>
              <a:spcBef>
                <a:spcPts val="0"/>
              </a:spcBef>
              <a:buClrTx/>
              <a:buSzTx/>
              <a:buNone/>
              <a:defRPr sz="5400" spc="-53">
                <a:solidFill>
                  <a:srgbClr val="000000"/>
                </a:solidFill>
              </a:defRPr>
            </a:lvl3pPr>
            <a:lvl4pPr marL="0" indent="1371600" defTabSz="825500">
              <a:lnSpc>
                <a:spcPct val="140000"/>
              </a:lnSpc>
              <a:spcBef>
                <a:spcPts val="0"/>
              </a:spcBef>
              <a:buClrTx/>
              <a:buSzTx/>
              <a:buNone/>
              <a:defRPr sz="5400" spc="-53">
                <a:solidFill>
                  <a:srgbClr val="000000"/>
                </a:solidFill>
              </a:defRPr>
            </a:lvl4pPr>
            <a:lvl5pPr marL="0" indent="1828800" defTabSz="825500">
              <a:lnSpc>
                <a:spcPct val="140000"/>
              </a:lnSpc>
              <a:spcBef>
                <a:spcPts val="0"/>
              </a:spcBef>
              <a:buClrTx/>
              <a:buSzTx/>
              <a:buNone/>
              <a:defRPr sz="5400" spc="-53">
                <a:solidFill>
                  <a:srgbClr val="000000"/>
                </a:solidFill>
              </a:defRPr>
            </a:lvl5pPr>
          </a:lstStyle>
          <a:p>
            <a:r>
              <a:t>Agenda Topics</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3" name="Slide Title"/>
          <p:cNvSpPr txBox="1">
            <a:spLocks noGrp="1"/>
          </p:cNvSpPr>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4" name="Slide Number"/>
          <p:cNvSpPr txBox="1">
            <a:spLocks noGrp="1"/>
          </p:cNvSpPr>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sz="11600" b="0" i="0" u="none" strike="noStrike" cap="all" spc="-116" baseline="0">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sz="4200" b="1" i="0" u="none" strike="noStrike" cap="none" spc="0" baseline="0">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Proxima Nova Medium"/>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3.tif"/><Relationship Id="rId7" Type="http://schemas.openxmlformats.org/officeDocument/2006/relationships/image" Target="../media/image37.tif"/><Relationship Id="rId2" Type="http://schemas.openxmlformats.org/officeDocument/2006/relationships/image" Target="../media/image32.tif"/><Relationship Id="rId1" Type="http://schemas.openxmlformats.org/officeDocument/2006/relationships/slideLayout" Target="../slideLayouts/slideLayout4.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image" Target="../media/image38.t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40.tif"/><Relationship Id="rId1" Type="http://schemas.openxmlformats.org/officeDocument/2006/relationships/slideLayout" Target="../slideLayouts/slideLayout4.xml"/><Relationship Id="rId4" Type="http://schemas.openxmlformats.org/officeDocument/2006/relationships/image" Target="../media/image39.tif"/></Relationships>
</file>

<file path=ppt/slides/_rels/slide32.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image" Target="../media/image42.t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2.tif"/><Relationship Id="rId3" Type="http://schemas.openxmlformats.org/officeDocument/2006/relationships/image" Target="../media/image52.png"/><Relationship Id="rId7" Type="http://schemas.openxmlformats.org/officeDocument/2006/relationships/image" Target="../media/image42.tif"/><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36.tif"/><Relationship Id="rId11" Type="http://schemas.openxmlformats.org/officeDocument/2006/relationships/image" Target="../media/image33.tif"/><Relationship Id="rId5" Type="http://schemas.openxmlformats.org/officeDocument/2006/relationships/image" Target="../media/image54.tif"/><Relationship Id="rId10" Type="http://schemas.openxmlformats.org/officeDocument/2006/relationships/image" Target="../media/image37.tif"/><Relationship Id="rId4" Type="http://schemas.openxmlformats.org/officeDocument/2006/relationships/image" Target="../media/image53.png"/><Relationship Id="rId9" Type="http://schemas.openxmlformats.org/officeDocument/2006/relationships/image" Target="../media/image35.tif"/></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hueOff val="-482677"/>
                <a:lumOff val="-10796"/>
              </a:schemeClr>
            </a:gs>
            <a:gs pos="100000">
              <a:schemeClr val="accent5"/>
            </a:gs>
          </a:gsLst>
          <a:lin ang="5400000" scaled="0"/>
        </a:gradFill>
        <a:effectLst/>
      </p:bgPr>
    </p:bg>
    <p:spTree>
      <p:nvGrpSpPr>
        <p:cNvPr id="1" name=""/>
        <p:cNvGrpSpPr/>
        <p:nvPr/>
      </p:nvGrpSpPr>
      <p:grpSpPr>
        <a:xfrm>
          <a:off x="0" y="0"/>
          <a:ext cx="0" cy="0"/>
          <a:chOff x="0" y="0"/>
          <a:chExt cx="0" cy="0"/>
        </a:xfrm>
      </p:grpSpPr>
      <p:sp>
        <p:nvSpPr>
          <p:cNvPr id="149" name="Supervisor: Dr Shiromi Arunatileka…"/>
          <p:cNvSpPr txBox="1">
            <a:spLocks noGrp="1"/>
          </p:cNvSpPr>
          <p:nvPr>
            <p:ph type="body" idx="21"/>
          </p:nvPr>
        </p:nvSpPr>
        <p:spPr>
          <a:xfrm>
            <a:off x="2095981" y="10922481"/>
            <a:ext cx="21945601" cy="1999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825500">
              <a:defRPr sz="3600"/>
            </a:pPr>
            <a:r>
              <a:t>Supervisor: Dr Shiromi Arunatileka</a:t>
            </a:r>
          </a:p>
          <a:p>
            <a:pPr defTabSz="825500">
              <a:defRPr sz="3600"/>
            </a:pPr>
            <a:r>
              <a:t>Co-supervisor: Ishani Fonseka</a:t>
            </a:r>
          </a:p>
        </p:txBody>
      </p:sp>
      <p:sp>
        <p:nvSpPr>
          <p:cNvPr id="150" name="PROJECT PROPOSAL…"/>
          <p:cNvSpPr txBox="1">
            <a:spLocks noGrp="1"/>
          </p:cNvSpPr>
          <p:nvPr>
            <p:ph type="subTitle" sz="quarter" idx="1"/>
          </p:nvPr>
        </p:nvSpPr>
        <p:spPr>
          <a:prstGeom prst="rect">
            <a:avLst/>
          </a:prstGeom>
        </p:spPr>
        <p:txBody>
          <a:bodyPr/>
          <a:lstStyle/>
          <a:p>
            <a:pPr>
              <a:defRPr>
                <a:latin typeface="Proxima Nova Extrabold"/>
                <a:ea typeface="Proxima Nova Extrabold"/>
                <a:cs typeface="Proxima Nova Extrabold"/>
                <a:sym typeface="Proxima Nova Extrabold"/>
              </a:defRPr>
            </a:pPr>
            <a:r>
              <a:t>PROJECT PROPOSAL</a:t>
            </a:r>
          </a:p>
          <a:p>
            <a:pPr>
              <a:defRPr>
                <a:latin typeface="Proxima Nova Extrabold"/>
                <a:ea typeface="Proxima Nova Extrabold"/>
                <a:cs typeface="Proxima Nova Extrabold"/>
                <a:sym typeface="Proxima Nova Extrabold"/>
              </a:defRPr>
            </a:pPr>
            <a:r>
              <a:t>SCS 2202</a:t>
            </a:r>
          </a:p>
        </p:txBody>
      </p:sp>
      <p:sp>
        <p:nvSpPr>
          <p:cNvPr id="151" name="Sportizza"/>
          <p:cNvSpPr txBox="1">
            <a:spLocks noGrp="1"/>
          </p:cNvSpPr>
          <p:nvPr>
            <p:ph type="ctrTitle"/>
          </p:nvPr>
        </p:nvSpPr>
        <p:spPr>
          <a:xfrm>
            <a:off x="1219200" y="3127375"/>
            <a:ext cx="21945600" cy="6498645"/>
          </a:xfrm>
          <a:prstGeom prst="rect">
            <a:avLst/>
          </a:prstGeom>
        </p:spPr>
        <p:txBody>
          <a:bodyPr/>
          <a:lstStyle>
            <a:lvl1pPr defTabSz="490727">
              <a:defRPr sz="25199" spc="-252">
                <a:solidFill>
                  <a:schemeClr val="accent5">
                    <a:hueOff val="-198519"/>
                    <a:lumOff val="25000"/>
                  </a:schemeClr>
                </a:solidFill>
              </a:defRPr>
            </a:lvl1pPr>
          </a:lstStyle>
          <a:p>
            <a:r>
              <a:t>Sportizza</a:t>
            </a:r>
          </a:p>
        </p:txBody>
      </p:sp>
      <p:sp>
        <p:nvSpPr>
          <p:cNvPr id="15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246" name="Requirement…"/>
          <p:cNvSpPr txBox="1">
            <a:spLocks noGrp="1"/>
          </p:cNvSpPr>
          <p:nvPr>
            <p:ph type="title"/>
          </p:nvPr>
        </p:nvSpPr>
        <p:spPr>
          <a:xfrm>
            <a:off x="1221878" y="7869696"/>
            <a:ext cx="8356601" cy="3068291"/>
          </a:xfrm>
          <a:prstGeom prst="rect">
            <a:avLst/>
          </a:prstGeom>
        </p:spPr>
        <p:txBody>
          <a:bodyPr/>
          <a:lstStyle/>
          <a:p>
            <a:pPr algn="ctr">
              <a:defRPr>
                <a:solidFill>
                  <a:schemeClr val="accent5">
                    <a:satOff val="-1391"/>
                    <a:lumOff val="-4973"/>
                  </a:schemeClr>
                </a:solidFill>
              </a:defRPr>
            </a:pPr>
            <a:r>
              <a:t>Requirement</a:t>
            </a:r>
          </a:p>
          <a:p>
            <a:pPr algn="ctr">
              <a:defRPr>
                <a:solidFill>
                  <a:schemeClr val="accent5">
                    <a:satOff val="-1391"/>
                    <a:lumOff val="-4973"/>
                  </a:schemeClr>
                </a:solidFill>
              </a:defRPr>
            </a:pPr>
            <a:r>
              <a:t>Gathering</a:t>
            </a:r>
          </a:p>
        </p:txBody>
      </p:sp>
      <p:sp>
        <p:nvSpPr>
          <p:cNvPr id="247" name="03"/>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03</a:t>
            </a:r>
          </a:p>
        </p:txBody>
      </p:sp>
      <p:pic>
        <p:nvPicPr>
          <p:cNvPr id="248" name="noun_analysis_3160693.png" descr="noun_analysis_3160693.png"/>
          <p:cNvPicPr>
            <a:picLocks noChangeAspect="1"/>
          </p:cNvPicPr>
          <p:nvPr/>
        </p:nvPicPr>
        <p:blipFill>
          <a:blip r:embed="rId2"/>
          <a:srcRect b="14762"/>
          <a:stretch>
            <a:fillRect/>
          </a:stretch>
        </p:blipFill>
        <p:spPr>
          <a:xfrm>
            <a:off x="12477501" y="3296443"/>
            <a:ext cx="8356601" cy="7122939"/>
          </a:xfrm>
          <a:prstGeom prst="rect">
            <a:avLst/>
          </a:prstGeom>
          <a:ln w="12700">
            <a:miter lim="400000"/>
          </a:ln>
        </p:spPr>
      </p:pic>
      <p:sp>
        <p:nvSpPr>
          <p:cNvPr id="2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5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urvey"/>
          <p:cNvSpPr txBox="1">
            <a:spLocks noGrp="1"/>
          </p:cNvSpPr>
          <p:nvPr>
            <p:ph type="title"/>
          </p:nvPr>
        </p:nvSpPr>
        <p:spPr>
          <a:xfrm>
            <a:off x="1219200" y="792657"/>
            <a:ext cx="21945600" cy="2298701"/>
          </a:xfrm>
          <a:prstGeom prst="rect">
            <a:avLst/>
          </a:prstGeom>
        </p:spPr>
        <p:txBody>
          <a:bodyPr/>
          <a:lstStyle>
            <a:lvl1pPr>
              <a:defRPr>
                <a:solidFill>
                  <a:schemeClr val="accent5"/>
                </a:solidFill>
              </a:defRPr>
            </a:lvl1pPr>
          </a:lstStyle>
          <a:p>
            <a:r>
              <a:t>Survey</a:t>
            </a:r>
          </a:p>
        </p:txBody>
      </p:sp>
      <p:sp>
        <p:nvSpPr>
          <p:cNvPr id="253" name="Slide Number"/>
          <p:cNvSpPr txBox="1">
            <a:spLocks noGrp="1"/>
          </p:cNvSpPr>
          <p:nvPr>
            <p:ph type="sldNum" sz="quarter" idx="2"/>
          </p:nvPr>
        </p:nvSpPr>
        <p:spPr>
          <a:xfrm>
            <a:off x="23622000" y="13080999"/>
            <a:ext cx="278435"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5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255" name="Screenshot 2021-06-15 at 17.24.41.png" descr="Screenshot 2021-06-15 at 17.24.41.png"/>
          <p:cNvPicPr>
            <a:picLocks noChangeAspect="1"/>
          </p:cNvPicPr>
          <p:nvPr/>
        </p:nvPicPr>
        <p:blipFill>
          <a:blip r:embed="rId2"/>
          <a:stretch>
            <a:fillRect/>
          </a:stretch>
        </p:blipFill>
        <p:spPr>
          <a:xfrm>
            <a:off x="14205691" y="9848853"/>
            <a:ext cx="8166101" cy="3505201"/>
          </a:xfrm>
          <a:prstGeom prst="rect">
            <a:avLst/>
          </a:prstGeom>
          <a:ln w="12700">
            <a:miter lim="400000"/>
          </a:ln>
        </p:spPr>
      </p:pic>
      <p:pic>
        <p:nvPicPr>
          <p:cNvPr id="256" name="Screenshot 2021-06-15 at 17.23.33.png" descr="Screenshot 2021-06-15 at 17.23.33.png"/>
          <p:cNvPicPr>
            <a:picLocks noChangeAspect="1"/>
          </p:cNvPicPr>
          <p:nvPr/>
        </p:nvPicPr>
        <p:blipFill>
          <a:blip r:embed="rId3"/>
          <a:stretch>
            <a:fillRect/>
          </a:stretch>
        </p:blipFill>
        <p:spPr>
          <a:xfrm>
            <a:off x="14052512" y="605234"/>
            <a:ext cx="8140701" cy="3187701"/>
          </a:xfrm>
          <a:prstGeom prst="rect">
            <a:avLst/>
          </a:prstGeom>
          <a:ln w="12700">
            <a:miter lim="400000"/>
          </a:ln>
        </p:spPr>
      </p:pic>
      <p:pic>
        <p:nvPicPr>
          <p:cNvPr id="257" name="Screenshot 2021-06-15 at 17.23.45.png" descr="Screenshot 2021-06-15 at 17.23.45.png"/>
          <p:cNvPicPr>
            <a:picLocks noChangeAspect="1"/>
          </p:cNvPicPr>
          <p:nvPr/>
        </p:nvPicPr>
        <p:blipFill>
          <a:blip r:embed="rId4"/>
          <a:stretch>
            <a:fillRect/>
          </a:stretch>
        </p:blipFill>
        <p:spPr>
          <a:xfrm>
            <a:off x="15224337" y="3926424"/>
            <a:ext cx="8153401" cy="2705101"/>
          </a:xfrm>
          <a:prstGeom prst="rect">
            <a:avLst/>
          </a:prstGeom>
          <a:ln w="12700">
            <a:miter lim="400000"/>
          </a:ln>
        </p:spPr>
      </p:pic>
      <p:pic>
        <p:nvPicPr>
          <p:cNvPr id="258" name="Screenshot 2021-06-15 at 17.23.55.png" descr="Screenshot 2021-06-15 at 17.23.55.png"/>
          <p:cNvPicPr>
            <a:picLocks noChangeAspect="1"/>
          </p:cNvPicPr>
          <p:nvPr/>
        </p:nvPicPr>
        <p:blipFill>
          <a:blip r:embed="rId5"/>
          <a:stretch>
            <a:fillRect/>
          </a:stretch>
        </p:blipFill>
        <p:spPr>
          <a:xfrm>
            <a:off x="10149040" y="6893988"/>
            <a:ext cx="8178801" cy="2679701"/>
          </a:xfrm>
          <a:prstGeom prst="rect">
            <a:avLst/>
          </a:prstGeom>
          <a:ln w="12700">
            <a:miter lim="400000"/>
          </a:ln>
        </p:spPr>
      </p:pic>
      <p:pic>
        <p:nvPicPr>
          <p:cNvPr id="259" name="Screenshot 2021-06-15 at 17.24.22.png" descr="Screenshot 2021-06-15 at 17.24.22.png"/>
          <p:cNvPicPr>
            <a:picLocks noChangeAspect="1"/>
          </p:cNvPicPr>
          <p:nvPr/>
        </p:nvPicPr>
        <p:blipFill>
          <a:blip r:embed="rId6"/>
          <a:stretch>
            <a:fillRect/>
          </a:stretch>
        </p:blipFill>
        <p:spPr>
          <a:xfrm>
            <a:off x="1443486" y="9883232"/>
            <a:ext cx="8166101" cy="2984501"/>
          </a:xfrm>
          <a:prstGeom prst="rect">
            <a:avLst/>
          </a:prstGeom>
          <a:ln w="12700">
            <a:miter lim="400000"/>
          </a:ln>
        </p:spPr>
      </p:pic>
      <p:pic>
        <p:nvPicPr>
          <p:cNvPr id="260" name="Screenshot 2021-06-15 at 17.23.18.png" descr="Screenshot 2021-06-15 at 17.23.18.png"/>
          <p:cNvPicPr>
            <a:picLocks noChangeAspect="1"/>
          </p:cNvPicPr>
          <p:nvPr/>
        </p:nvPicPr>
        <p:blipFill>
          <a:blip r:embed="rId7"/>
          <a:stretch>
            <a:fillRect/>
          </a:stretch>
        </p:blipFill>
        <p:spPr>
          <a:xfrm>
            <a:off x="4478694" y="1055797"/>
            <a:ext cx="8229601" cy="4902201"/>
          </a:xfrm>
          <a:prstGeom prst="rect">
            <a:avLst/>
          </a:prstGeom>
          <a:ln w="12700">
            <a:miter lim="400000"/>
          </a:ln>
        </p:spPr>
      </p:pic>
      <p:pic>
        <p:nvPicPr>
          <p:cNvPr id="261" name="Screenshot 2021-06-15 at 17.28.31.png" descr="Screenshot 2021-06-15 at 17.28.31.png"/>
          <p:cNvPicPr>
            <a:picLocks noChangeAspect="1"/>
          </p:cNvPicPr>
          <p:nvPr/>
        </p:nvPicPr>
        <p:blipFill>
          <a:blip r:embed="rId8"/>
          <a:stretch>
            <a:fillRect/>
          </a:stretch>
        </p:blipFill>
        <p:spPr>
          <a:xfrm>
            <a:off x="525976" y="6518129"/>
            <a:ext cx="8166101" cy="2184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7" animBg="1" advAuto="0"/>
      <p:bldP spid="256" grpId="2" animBg="1" advAuto="0"/>
      <p:bldP spid="257" grpId="3" animBg="1" advAuto="0"/>
      <p:bldP spid="258" grpId="5" animBg="1" advAuto="0"/>
      <p:bldP spid="259" grpId="6" animBg="1" advAuto="0"/>
      <p:bldP spid="260" grpId="1" animBg="1" advAuto="0"/>
      <p:bldP spid="261"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Analytics from the survey"/>
          <p:cNvSpPr txBox="1">
            <a:spLocks noGrp="1"/>
          </p:cNvSpPr>
          <p:nvPr>
            <p:ph type="title"/>
          </p:nvPr>
        </p:nvSpPr>
        <p:spPr>
          <a:xfrm>
            <a:off x="1219200" y="792657"/>
            <a:ext cx="21945600" cy="2298701"/>
          </a:xfrm>
          <a:prstGeom prst="rect">
            <a:avLst/>
          </a:prstGeom>
        </p:spPr>
        <p:txBody>
          <a:bodyPr/>
          <a:lstStyle>
            <a:lvl1pPr>
              <a:defRPr>
                <a:solidFill>
                  <a:schemeClr val="accent5"/>
                </a:solidFill>
              </a:defRPr>
            </a:lvl1pPr>
          </a:lstStyle>
          <a:p>
            <a:r>
              <a:t>Analytics from the survey</a:t>
            </a:r>
          </a:p>
        </p:txBody>
      </p:sp>
      <p:sp>
        <p:nvSpPr>
          <p:cNvPr id="264" name="Slide Number"/>
          <p:cNvSpPr txBox="1">
            <a:spLocks noGrp="1"/>
          </p:cNvSpPr>
          <p:nvPr>
            <p:ph type="sldNum" sz="quarter" idx="2"/>
          </p:nvPr>
        </p:nvSpPr>
        <p:spPr>
          <a:xfrm>
            <a:off x="23622000" y="13080999"/>
            <a:ext cx="331470"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65"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graphicFrame>
        <p:nvGraphicFramePr>
          <p:cNvPr id="266" name="2D Pie Chart"/>
          <p:cNvGraphicFramePr/>
          <p:nvPr/>
        </p:nvGraphicFramePr>
        <p:xfrm>
          <a:off x="16690748" y="3563301"/>
          <a:ext cx="6794501" cy="8262653"/>
        </p:xfrm>
        <a:graphic>
          <a:graphicData uri="http://schemas.openxmlformats.org/drawingml/2006/chart">
            <c:chart xmlns:c="http://schemas.openxmlformats.org/drawingml/2006/chart" xmlns:r="http://schemas.openxmlformats.org/officeDocument/2006/relationships" r:id="rId2"/>
          </a:graphicData>
        </a:graphic>
      </p:graphicFrame>
      <p:sp>
        <p:nvSpPr>
          <p:cNvPr id="267" name="Avg. no. of calls made per booking"/>
          <p:cNvSpPr/>
          <p:nvPr/>
        </p:nvSpPr>
        <p:spPr>
          <a:xfrm>
            <a:off x="16690748" y="11927553"/>
            <a:ext cx="6794501" cy="431801"/>
          </a:xfrm>
          <a:prstGeom prst="roundRect">
            <a:avLst>
              <a:gd name="adj" fmla="val 0"/>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Avg. no. of calls made per booking</a:t>
            </a:r>
          </a:p>
        </p:txBody>
      </p:sp>
      <p:graphicFrame>
        <p:nvGraphicFramePr>
          <p:cNvPr id="268" name="2D Pie Chart"/>
          <p:cNvGraphicFramePr/>
          <p:nvPr/>
        </p:nvGraphicFramePr>
        <p:xfrm>
          <a:off x="8794750" y="3042601"/>
          <a:ext cx="6794500" cy="8783353"/>
        </p:xfrm>
        <a:graphic>
          <a:graphicData uri="http://schemas.openxmlformats.org/drawingml/2006/chart">
            <c:chart xmlns:c="http://schemas.openxmlformats.org/drawingml/2006/chart" xmlns:r="http://schemas.openxmlformats.org/officeDocument/2006/relationships" r:id="rId3"/>
          </a:graphicData>
        </a:graphic>
      </p:graphicFrame>
      <p:sp>
        <p:nvSpPr>
          <p:cNvPr id="269" name="Method of making a booking"/>
          <p:cNvSpPr/>
          <p:nvPr/>
        </p:nvSpPr>
        <p:spPr>
          <a:xfrm>
            <a:off x="8794750" y="11927553"/>
            <a:ext cx="6794500" cy="431801"/>
          </a:xfrm>
          <a:prstGeom prst="roundRect">
            <a:avLst>
              <a:gd name="adj" fmla="val 0"/>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Method of making a booking</a:t>
            </a:r>
          </a:p>
        </p:txBody>
      </p:sp>
      <p:graphicFrame>
        <p:nvGraphicFramePr>
          <p:cNvPr id="270" name="2D Pie Chart"/>
          <p:cNvGraphicFramePr/>
          <p:nvPr/>
        </p:nvGraphicFramePr>
        <p:xfrm>
          <a:off x="-544865" y="2782251"/>
          <a:ext cx="9681731" cy="9043703"/>
        </p:xfrm>
        <a:graphic>
          <a:graphicData uri="http://schemas.openxmlformats.org/drawingml/2006/chart">
            <c:chart xmlns:c="http://schemas.openxmlformats.org/drawingml/2006/chart" xmlns:r="http://schemas.openxmlformats.org/officeDocument/2006/relationships" r:id="rId4"/>
          </a:graphicData>
        </a:graphic>
      </p:graphicFrame>
      <p:sp>
        <p:nvSpPr>
          <p:cNvPr id="271" name="Frequency of visiting a sports arena"/>
          <p:cNvSpPr/>
          <p:nvPr/>
        </p:nvSpPr>
        <p:spPr>
          <a:xfrm>
            <a:off x="898750" y="11927553"/>
            <a:ext cx="6794501" cy="431801"/>
          </a:xfrm>
          <a:prstGeom prst="roundRect">
            <a:avLst>
              <a:gd name="adj" fmla="val 0"/>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Frequency of visiting a sports arena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0"/>
                                        </p:tgtEl>
                                        <p:attrNameLst>
                                          <p:attrName>style.visibility</p:attrName>
                                        </p:attrNameLst>
                                      </p:cBhvr>
                                      <p:to>
                                        <p:strVal val="visible"/>
                                      </p:to>
                                    </p:set>
                                  </p:childTnLst>
                                </p:cTn>
                              </p:par>
                              <p:par>
                                <p:cTn id="7" presetID="1" presetClass="entr" presetSubtype="0" fill="hold" nodeType="withEffect">
                                  <p:stCondLst>
                                    <p:cond delay="0"/>
                                  </p:stCondLst>
                                  <p:iterate>
                                    <p:tmAbs val="0"/>
                                  </p:iterate>
                                  <p:childTnLst>
                                    <p:set>
                                      <p:cBhvr>
                                        <p:cTn id="8" fill="hold"/>
                                        <p:tgtEl>
                                          <p:spTgt spid="2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4000" fill="hold" grpId="2" nodeType="clickEffect">
                                  <p:stCondLst>
                                    <p:cond delay="0"/>
                                  </p:stCondLst>
                                  <p:childTnLst>
                                    <p:anim calcmode="discrete" valueType="str">
                                      <p:cBhvr>
                                        <p:cTn id="12" dur="1000" fill="hold"/>
                                        <p:tgtEl>
                                          <p:spTgt spid="270"/>
                                        </p:tgtEl>
                                        <p:attrNameLst>
                                          <p:attrName>style.visibility</p:attrName>
                                        </p:attrNameLst>
                                      </p:cBhvr>
                                      <p:tavLst>
                                        <p:tav tm="0">
                                          <p:val>
                                            <p:strVal val="hidden"/>
                                          </p:val>
                                        </p:tav>
                                        <p:tav tm="50000">
                                          <p:val>
                                            <p:strVal val="visible"/>
                                          </p:val>
                                        </p:tav>
                                      </p:tavLst>
                                    </p:anim>
                                  </p:childTnLst>
                                </p:cTn>
                              </p:par>
                              <p:par>
                                <p:cTn id="13" presetID="35" presetClass="emph" presetSubtype="0" repeatCount="4000" fill="hold" nodeType="withEffect">
                                  <p:stCondLst>
                                    <p:cond delay="0"/>
                                  </p:stCondLst>
                                  <p:childTnLst>
                                    <p:anim calcmode="discrete" valueType="str">
                                      <p:cBhvr>
                                        <p:cTn id="14" dur="1000" fill="hold"/>
                                        <p:tgtEl>
                                          <p:spTgt spid="27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268"/>
                                        </p:tgtEl>
                                        <p:attrNameLst>
                                          <p:attrName>style.visibility</p:attrName>
                                        </p:attrNameLst>
                                      </p:cBhvr>
                                      <p:to>
                                        <p:strVal val="visible"/>
                                      </p:to>
                                    </p:set>
                                  </p:childTnLst>
                                </p:cTn>
                              </p:par>
                              <p:par>
                                <p:cTn id="19" presetID="1" presetClass="entr" presetSubtype="0" fill="hold" nodeType="withEffect">
                                  <p:stCondLst>
                                    <p:cond delay="0"/>
                                  </p:stCondLst>
                                  <p:iterate>
                                    <p:tmAbs val="0"/>
                                  </p:iterate>
                                  <p:childTnLst>
                                    <p:set>
                                      <p:cBhvr>
                                        <p:cTn id="20" fill="hold"/>
                                        <p:tgtEl>
                                          <p:spTgt spid="2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66"/>
                                        </p:tgtEl>
                                        <p:attrNameLst>
                                          <p:attrName>style.visibility</p:attrName>
                                        </p:attrNameLst>
                                      </p:cBhvr>
                                      <p:to>
                                        <p:strVal val="visible"/>
                                      </p:to>
                                    </p:set>
                                  </p:childTnLst>
                                </p:cTn>
                              </p:par>
                              <p:par>
                                <p:cTn id="25" presetID="1" presetClass="entr" presetSubtype="0" fill="hold" nodeType="withEffect">
                                  <p:stCondLst>
                                    <p:cond delay="0"/>
                                  </p:stCondLst>
                                  <p:iterate>
                                    <p:tmAbs val="0"/>
                                  </p:iterate>
                                  <p:childTnLst>
                                    <p:set>
                                      <p:cBhvr>
                                        <p:cTn id="26" fill="hold"/>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4" animBg="1" advAuto="0"/>
      <p:bldP spid="268" grpId="3" animBg="1" advAuto="0"/>
      <p:bldP spid="270" grpId="1" animBg="1" advAuto="0"/>
      <p:bldP spid="270"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lide Number"/>
          <p:cNvSpPr txBox="1">
            <a:spLocks noGrp="1"/>
          </p:cNvSpPr>
          <p:nvPr>
            <p:ph type="sldNum" sz="quarter" idx="2"/>
          </p:nvPr>
        </p:nvSpPr>
        <p:spPr>
          <a:xfrm>
            <a:off x="23622000" y="13080999"/>
            <a:ext cx="325527"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7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275" name="Analytics from the survey"/>
          <p:cNvSpPr txBox="1">
            <a:spLocks noGrp="1"/>
          </p:cNvSpPr>
          <p:nvPr>
            <p:ph type="title"/>
          </p:nvPr>
        </p:nvSpPr>
        <p:spPr>
          <a:xfrm>
            <a:off x="1219200" y="792657"/>
            <a:ext cx="21945600" cy="2298701"/>
          </a:xfrm>
          <a:prstGeom prst="rect">
            <a:avLst/>
          </a:prstGeom>
        </p:spPr>
        <p:txBody>
          <a:bodyPr/>
          <a:lstStyle>
            <a:lvl1pPr>
              <a:defRPr>
                <a:solidFill>
                  <a:schemeClr val="accent5"/>
                </a:solidFill>
              </a:defRPr>
            </a:lvl1pPr>
          </a:lstStyle>
          <a:p>
            <a:r>
              <a:t>Analytics from the survey</a:t>
            </a:r>
          </a:p>
        </p:txBody>
      </p:sp>
      <p:grpSp>
        <p:nvGrpSpPr>
          <p:cNvPr id="278" name="Group"/>
          <p:cNvGrpSpPr/>
          <p:nvPr/>
        </p:nvGrpSpPr>
        <p:grpSpPr>
          <a:xfrm>
            <a:off x="12929946" y="1239658"/>
            <a:ext cx="9956801" cy="11784031"/>
            <a:chOff x="-1848836" y="-3738579"/>
            <a:chExt cx="9956800" cy="11784030"/>
          </a:xfrm>
        </p:grpSpPr>
        <p:graphicFrame>
          <p:nvGraphicFramePr>
            <p:cNvPr id="276" name="2D Column Chart"/>
            <p:cNvGraphicFramePr/>
            <p:nvPr/>
          </p:nvGraphicFramePr>
          <p:xfrm>
            <a:off x="-1848837" y="-3738580"/>
            <a:ext cx="9956801" cy="11250631"/>
          </p:xfrm>
          <a:graphic>
            <a:graphicData uri="http://schemas.openxmlformats.org/drawingml/2006/chart">
              <c:chart xmlns:c="http://schemas.openxmlformats.org/drawingml/2006/chart" xmlns:r="http://schemas.openxmlformats.org/officeDocument/2006/relationships" r:id="rId2"/>
            </a:graphicData>
          </a:graphic>
        </p:graphicFrame>
        <p:sp>
          <p:nvSpPr>
            <p:cNvPr id="277" name="Caption"/>
            <p:cNvSpPr/>
            <p:nvPr/>
          </p:nvSpPr>
          <p:spPr>
            <a:xfrm>
              <a:off x="0" y="7613650"/>
              <a:ext cx="6794500" cy="431801"/>
            </a:xfrm>
            <a:prstGeom prst="roundRect">
              <a:avLst>
                <a:gd name="adj" fmla="val 0"/>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Preferable features to have on the proposed platform</a:t>
              </a:r>
            </a:p>
          </p:txBody>
        </p:sp>
      </p:grpSp>
      <p:grpSp>
        <p:nvGrpSpPr>
          <p:cNvPr id="281" name="Group"/>
          <p:cNvGrpSpPr/>
          <p:nvPr/>
        </p:nvGrpSpPr>
        <p:grpSpPr>
          <a:xfrm>
            <a:off x="1995320" y="3618879"/>
            <a:ext cx="8171507" cy="8078119"/>
            <a:chOff x="-1297643" y="-1968499"/>
            <a:chExt cx="8171505" cy="8078118"/>
          </a:xfrm>
        </p:grpSpPr>
        <p:graphicFrame>
          <p:nvGraphicFramePr>
            <p:cNvPr id="279" name="2D Pie Chart"/>
            <p:cNvGraphicFramePr/>
            <p:nvPr/>
          </p:nvGraphicFramePr>
          <p:xfrm>
            <a:off x="-1297644" y="-1968500"/>
            <a:ext cx="8171507" cy="7544719"/>
          </p:xfrm>
          <a:graphic>
            <a:graphicData uri="http://schemas.openxmlformats.org/drawingml/2006/chart">
              <c:chart xmlns:c="http://schemas.openxmlformats.org/drawingml/2006/chart" xmlns:r="http://schemas.openxmlformats.org/officeDocument/2006/relationships" r:id="rId3"/>
            </a:graphicData>
          </a:graphic>
        </p:graphicFrame>
        <p:sp>
          <p:nvSpPr>
            <p:cNvPr id="280" name="Caption"/>
            <p:cNvSpPr/>
            <p:nvPr/>
          </p:nvSpPr>
          <p:spPr>
            <a:xfrm>
              <a:off x="0" y="5677818"/>
              <a:ext cx="5576220" cy="431801"/>
            </a:xfrm>
            <a:prstGeom prst="roundRect">
              <a:avLst>
                <a:gd name="adj" fmla="val 0"/>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Acceptability of the proposed platform</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12176.jpg" descr="12176.jpg"/>
          <p:cNvPicPr>
            <a:picLocks noChangeAspect="1"/>
          </p:cNvPicPr>
          <p:nvPr/>
        </p:nvPicPr>
        <p:blipFill>
          <a:blip r:embed="rId2"/>
          <a:stretch>
            <a:fillRect/>
          </a:stretch>
        </p:blipFill>
        <p:spPr>
          <a:xfrm>
            <a:off x="10660166" y="-1"/>
            <a:ext cx="13716001" cy="13716001"/>
          </a:xfrm>
          <a:prstGeom prst="rect">
            <a:avLst/>
          </a:prstGeom>
          <a:ln w="12700">
            <a:miter lim="400000"/>
          </a:ln>
        </p:spPr>
      </p:pic>
      <p:sp>
        <p:nvSpPr>
          <p:cNvPr id="284" name="Slide Number"/>
          <p:cNvSpPr txBox="1">
            <a:spLocks noGrp="1"/>
          </p:cNvSpPr>
          <p:nvPr>
            <p:ph type="sldNum" sz="quarter" idx="2"/>
          </p:nvPr>
        </p:nvSpPr>
        <p:spPr>
          <a:xfrm>
            <a:off x="23621999" y="13080999"/>
            <a:ext cx="326442"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85" name="Other methods"/>
          <p:cNvSpPr txBox="1"/>
          <p:nvPr/>
        </p:nvSpPr>
        <p:spPr>
          <a:xfrm>
            <a:off x="1219200" y="934838"/>
            <a:ext cx="21945600" cy="2298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11600" cap="all" spc="-116">
                <a:solidFill>
                  <a:schemeClr val="accent5"/>
                </a:solidFill>
                <a:latin typeface="+mn-lt"/>
                <a:ea typeface="+mn-ea"/>
                <a:cs typeface="+mn-cs"/>
                <a:sym typeface="Druk Medium"/>
              </a:defRPr>
            </a:lvl1pPr>
          </a:lstStyle>
          <a:p>
            <a:r>
              <a:t>Other methods</a:t>
            </a:r>
          </a:p>
        </p:txBody>
      </p:sp>
      <p:sp>
        <p:nvSpPr>
          <p:cNvPr id="286" name="Experience as a customers.…"/>
          <p:cNvSpPr txBox="1"/>
          <p:nvPr/>
        </p:nvSpPr>
        <p:spPr>
          <a:xfrm>
            <a:off x="874484" y="5435599"/>
            <a:ext cx="9519667" cy="284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599" indent="-228599" algn="l">
              <a:buSzPct val="100000"/>
              <a:buChar char="•"/>
              <a:defRPr sz="6000"/>
            </a:pPr>
            <a:r>
              <a:t>Experience as a customers.</a:t>
            </a:r>
          </a:p>
          <a:p>
            <a:pPr marL="228599" indent="-228599" algn="l">
              <a:buSzPct val="100000"/>
              <a:buChar char="•"/>
              <a:defRPr sz="6000"/>
            </a:pPr>
            <a:r>
              <a:t>Brain Storming sessions.</a:t>
            </a:r>
          </a:p>
          <a:p>
            <a:pPr marL="228599" indent="-228599" algn="l">
              <a:buSzPct val="100000"/>
              <a:buChar char="•"/>
              <a:defRPr sz="6000"/>
            </a:pPr>
            <a:r>
              <a:t>Reverse Thinking.</a:t>
            </a:r>
          </a:p>
        </p:txBody>
      </p:sp>
      <p:sp>
        <p:nvSpPr>
          <p:cNvPr id="287"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289" name="Scope &amp; the business model"/>
          <p:cNvSpPr txBox="1">
            <a:spLocks noGrp="1"/>
          </p:cNvSpPr>
          <p:nvPr>
            <p:ph type="title"/>
          </p:nvPr>
        </p:nvSpPr>
        <p:spPr>
          <a:xfrm>
            <a:off x="1221878" y="7869696"/>
            <a:ext cx="8356601" cy="3068291"/>
          </a:xfrm>
          <a:prstGeom prst="rect">
            <a:avLst/>
          </a:prstGeom>
        </p:spPr>
        <p:txBody>
          <a:bodyPr/>
          <a:lstStyle>
            <a:lvl1pPr algn="ctr">
              <a:defRPr>
                <a:solidFill>
                  <a:schemeClr val="accent5">
                    <a:satOff val="-1391"/>
                    <a:lumOff val="-4973"/>
                  </a:schemeClr>
                </a:solidFill>
              </a:defRPr>
            </a:lvl1pPr>
          </a:lstStyle>
          <a:p>
            <a:r>
              <a:t>Scope &amp; the business model</a:t>
            </a:r>
          </a:p>
        </p:txBody>
      </p:sp>
      <p:sp>
        <p:nvSpPr>
          <p:cNvPr id="290" name="04"/>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04</a:t>
            </a:r>
          </a:p>
        </p:txBody>
      </p:sp>
      <p:pic>
        <p:nvPicPr>
          <p:cNvPr id="291" name="noun_operational risk_3188912.png" descr="noun_operational risk_3188912.png"/>
          <p:cNvPicPr>
            <a:picLocks noChangeAspect="1"/>
          </p:cNvPicPr>
          <p:nvPr/>
        </p:nvPicPr>
        <p:blipFill>
          <a:blip r:embed="rId2"/>
          <a:srcRect l="7397" r="7397" b="14290"/>
          <a:stretch>
            <a:fillRect/>
          </a:stretch>
        </p:blipFill>
        <p:spPr>
          <a:xfrm>
            <a:off x="14671228" y="465276"/>
            <a:ext cx="3969111" cy="3992590"/>
          </a:xfrm>
          <a:prstGeom prst="rect">
            <a:avLst/>
          </a:prstGeom>
          <a:ln w="12700">
            <a:miter lim="400000"/>
          </a:ln>
        </p:spPr>
      </p:pic>
      <p:pic>
        <p:nvPicPr>
          <p:cNvPr id="292" name="noun_legal_3939115.png" descr="noun_legal_3939115.png"/>
          <p:cNvPicPr>
            <a:picLocks noChangeAspect="1"/>
          </p:cNvPicPr>
          <p:nvPr/>
        </p:nvPicPr>
        <p:blipFill>
          <a:blip r:embed="rId3"/>
          <a:srcRect l="7001" r="7001" b="13269"/>
          <a:stretch>
            <a:fillRect/>
          </a:stretch>
        </p:blipFill>
        <p:spPr>
          <a:xfrm>
            <a:off x="18787588" y="4150710"/>
            <a:ext cx="4718730" cy="4759011"/>
          </a:xfrm>
          <a:prstGeom prst="rect">
            <a:avLst/>
          </a:prstGeom>
          <a:ln w="12700">
            <a:miter lim="400000"/>
          </a:ln>
        </p:spPr>
      </p:pic>
      <p:pic>
        <p:nvPicPr>
          <p:cNvPr id="293" name="noun_economic_2904120.png" descr="noun_economic_2904120.png"/>
          <p:cNvPicPr>
            <a:picLocks noChangeAspect="1"/>
          </p:cNvPicPr>
          <p:nvPr/>
        </p:nvPicPr>
        <p:blipFill>
          <a:blip r:embed="rId4"/>
          <a:srcRect l="2095" t="9089" r="2095" b="21887"/>
          <a:stretch>
            <a:fillRect/>
          </a:stretch>
        </p:blipFill>
        <p:spPr>
          <a:xfrm>
            <a:off x="9844927" y="5026025"/>
            <a:ext cx="5085927" cy="3664034"/>
          </a:xfrm>
          <a:prstGeom prst="rect">
            <a:avLst/>
          </a:prstGeom>
          <a:ln w="12700">
            <a:miter lim="400000"/>
          </a:ln>
        </p:spPr>
      </p:pic>
      <p:pic>
        <p:nvPicPr>
          <p:cNvPr id="294" name="noun_hourglass_189562.png" descr="noun_hourglass_189562.png"/>
          <p:cNvPicPr>
            <a:picLocks noChangeAspect="1"/>
          </p:cNvPicPr>
          <p:nvPr/>
        </p:nvPicPr>
        <p:blipFill>
          <a:blip r:embed="rId5"/>
          <a:srcRect l="26154" t="9105" r="23200" b="23506"/>
          <a:stretch>
            <a:fillRect/>
          </a:stretch>
        </p:blipFill>
        <p:spPr>
          <a:xfrm>
            <a:off x="15432271" y="8454101"/>
            <a:ext cx="2854114" cy="4430617"/>
          </a:xfrm>
          <a:prstGeom prst="rect">
            <a:avLst/>
          </a:prstGeom>
          <a:ln w="12700">
            <a:miter lim="400000"/>
          </a:ln>
        </p:spPr>
      </p:pic>
      <p:sp>
        <p:nvSpPr>
          <p:cNvPr id="295" name="Slide Number"/>
          <p:cNvSpPr txBox="1">
            <a:spLocks noGrp="1"/>
          </p:cNvSpPr>
          <p:nvPr>
            <p:ph type="sldNum" sz="quarter" idx="2"/>
          </p:nvPr>
        </p:nvSpPr>
        <p:spPr>
          <a:xfrm>
            <a:off x="23622000" y="13080999"/>
            <a:ext cx="332385"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96"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98" name="In - Scope"/>
          <p:cNvSpPr txBox="1">
            <a:spLocks noGrp="1"/>
          </p:cNvSpPr>
          <p:nvPr>
            <p:ph type="body" sz="quarter" idx="1"/>
          </p:nvPr>
        </p:nvSpPr>
        <p:spPr>
          <a:xfrm>
            <a:off x="2712522" y="578877"/>
            <a:ext cx="18958956" cy="2447171"/>
          </a:xfrm>
          <a:prstGeom prst="rect">
            <a:avLst/>
          </a:prstGeom>
        </p:spPr>
        <p:txBody>
          <a:bodyPr/>
          <a:lstStyle>
            <a:lvl1pPr defTabSz="233679">
              <a:defRPr sz="20000" spc="-200">
                <a:solidFill>
                  <a:schemeClr val="accent5">
                    <a:hueOff val="-198519"/>
                    <a:lumOff val="25000"/>
                  </a:schemeClr>
                </a:solidFill>
              </a:defRPr>
            </a:lvl1pPr>
          </a:lstStyle>
          <a:p>
            <a:r>
              <a:t>In - Scope</a:t>
            </a:r>
          </a:p>
        </p:txBody>
      </p:sp>
      <p:sp>
        <p:nvSpPr>
          <p:cNvPr id="299" name="Slide Number"/>
          <p:cNvSpPr txBox="1">
            <a:spLocks noGrp="1"/>
          </p:cNvSpPr>
          <p:nvPr>
            <p:ph type="sldNum" sz="quarter" idx="2"/>
          </p:nvPr>
        </p:nvSpPr>
        <p:spPr>
          <a:xfrm>
            <a:off x="23622000" y="13080999"/>
            <a:ext cx="33261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0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01" name="Registration and authentication.…"/>
          <p:cNvSpPr/>
          <p:nvPr/>
        </p:nvSpPr>
        <p:spPr>
          <a:xfrm>
            <a:off x="4616936" y="3809791"/>
            <a:ext cx="15150128" cy="8966622"/>
          </a:xfrm>
          <a:prstGeom prst="roundRect">
            <a:avLst>
              <a:gd name="adj" fmla="val 2125"/>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defTabSz="457200">
              <a:lnSpc>
                <a:spcPct val="115000"/>
              </a:lnSpc>
              <a:spcBef>
                <a:spcPts val="600"/>
              </a:spcBef>
              <a:defRPr sz="4000">
                <a:solidFill>
                  <a:schemeClr val="accent5"/>
                </a:solidFill>
                <a:latin typeface="Avenir Next Demi Bold"/>
                <a:ea typeface="Avenir Next Demi Bold"/>
                <a:cs typeface="Avenir Next Demi Bold"/>
                <a:sym typeface="Avenir Next Demi Bold"/>
              </a:defRPr>
            </a:pPr>
            <a:endParaRP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Registration and authentication.</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Search for sports arenas.</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Make bookings. </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Provide ratings to sports arenas.</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Share booking confirmation to colleagues via social media.</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Sports arena listing in the platform.</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Analytics generation for sports arenas.</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Payment processing for sports arenas.</a:t>
            </a:r>
          </a:p>
          <a:p>
            <a:pPr marL="457200" algn="l" defTabSz="457200">
              <a:lnSpc>
                <a:spcPct val="115000"/>
              </a:lnSpc>
              <a:spcBef>
                <a:spcPts val="600"/>
              </a:spcBef>
              <a:defRPr sz="4000">
                <a:solidFill>
                  <a:schemeClr val="accent5"/>
                </a:solidFill>
                <a:latin typeface="Avenir Next Demi Bold"/>
                <a:ea typeface="Avenir Next Demi Bold"/>
                <a:cs typeface="Avenir Next Demi Bold"/>
                <a:sym typeface="Avenir Next Demi Bold"/>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303" name="Out of Scope"/>
          <p:cNvSpPr txBox="1">
            <a:spLocks noGrp="1"/>
          </p:cNvSpPr>
          <p:nvPr>
            <p:ph type="title"/>
          </p:nvPr>
        </p:nvSpPr>
        <p:spPr>
          <a:xfrm>
            <a:off x="781588" y="833395"/>
            <a:ext cx="21945601" cy="2298701"/>
          </a:xfrm>
          <a:prstGeom prst="rect">
            <a:avLst/>
          </a:prstGeom>
        </p:spPr>
        <p:txBody>
          <a:bodyPr>
            <a:normAutofit fontScale="90000"/>
          </a:bodyPr>
          <a:lstStyle>
            <a:lvl1pPr algn="ctr">
              <a:lnSpc>
                <a:spcPct val="150000"/>
              </a:lnSpc>
              <a:defRPr>
                <a:solidFill>
                  <a:schemeClr val="accent5"/>
                </a:solidFill>
              </a:defRPr>
            </a:lvl1pPr>
          </a:lstStyle>
          <a:p>
            <a:r>
              <a:t>Out of Scope</a:t>
            </a:r>
          </a:p>
        </p:txBody>
      </p:sp>
      <p:sp>
        <p:nvSpPr>
          <p:cNvPr id="304" name="Slide Number"/>
          <p:cNvSpPr txBox="1">
            <a:spLocks noGrp="1"/>
          </p:cNvSpPr>
          <p:nvPr>
            <p:ph type="sldNum" sz="quarter" idx="2"/>
          </p:nvPr>
        </p:nvSpPr>
        <p:spPr>
          <a:xfrm>
            <a:off x="23622000" y="13080999"/>
            <a:ext cx="31592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305"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06" name="Discounts on booking time slots.…"/>
          <p:cNvSpPr/>
          <p:nvPr/>
        </p:nvSpPr>
        <p:spPr>
          <a:xfrm>
            <a:off x="4068878" y="4387418"/>
            <a:ext cx="16246244" cy="6191417"/>
          </a:xfrm>
          <a:prstGeom prst="roundRect">
            <a:avLst>
              <a:gd name="adj" fmla="val 3077"/>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endParaRP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Discounts on booking time slots.</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Booking rescheduling.</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Advertising of open tournaments organised by the sports arena.</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Booking time slots with coaches.</a:t>
            </a:r>
          </a:p>
          <a:p>
            <a:pPr indent="228600" algn="l" defTabSz="457200">
              <a:lnSpc>
                <a:spcPct val="115000"/>
              </a:lnSpc>
              <a:spcBef>
                <a:spcPts val="600"/>
              </a:spcBef>
              <a:buClr>
                <a:schemeClr val="accent4">
                  <a:hueOff val="-257346"/>
                  <a:lumOff val="-4635"/>
                </a:schemeClr>
              </a:buClr>
              <a:buSzPct val="250000"/>
              <a:buFont typeface="Helvetica"/>
              <a:buChar char="●"/>
              <a:defRPr sz="4000">
                <a:solidFill>
                  <a:schemeClr val="accent5"/>
                </a:solidFill>
                <a:latin typeface="Avenir Next Demi Bold"/>
                <a:ea typeface="Avenir Next Demi Bold"/>
                <a:cs typeface="Avenir Next Demi Bold"/>
                <a:sym typeface="Avenir Next Demi Bold"/>
              </a:defRPr>
            </a:pPr>
            <a:r>
              <a:t>Sports equipment merchandising.</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08" name="Any Similar systems?"/>
          <p:cNvSpPr txBox="1">
            <a:spLocks noGrp="1"/>
          </p:cNvSpPr>
          <p:nvPr>
            <p:ph type="body" sz="quarter" idx="1"/>
          </p:nvPr>
        </p:nvSpPr>
        <p:spPr>
          <a:xfrm>
            <a:off x="2712522" y="1268268"/>
            <a:ext cx="18958956" cy="2447170"/>
          </a:xfrm>
          <a:prstGeom prst="rect">
            <a:avLst/>
          </a:prstGeom>
        </p:spPr>
        <p:txBody>
          <a:bodyPr/>
          <a:lstStyle>
            <a:lvl1pPr defTabSz="233679">
              <a:defRPr sz="20000" spc="-200"/>
            </a:lvl1pPr>
          </a:lstStyle>
          <a:p>
            <a:r>
              <a:t>Any Similar systems?</a:t>
            </a:r>
          </a:p>
        </p:txBody>
      </p:sp>
      <p:sp>
        <p:nvSpPr>
          <p:cNvPr id="309" name="Sportido, gwsportsapp &amp; Playspots from India…"/>
          <p:cNvSpPr txBox="1">
            <a:spLocks noGrp="1"/>
          </p:cNvSpPr>
          <p:nvPr>
            <p:ph type="body" idx="21"/>
          </p:nvPr>
        </p:nvSpPr>
        <p:spPr>
          <a:xfrm>
            <a:off x="3310267" y="6508842"/>
            <a:ext cx="17763466" cy="50598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525779">
              <a:defRPr sz="5400" b="1" i="1" spc="-53">
                <a:latin typeface="Proxima Nova"/>
                <a:ea typeface="Proxima Nova"/>
                <a:cs typeface="Proxima Nova"/>
                <a:sym typeface="Proxima Nova"/>
              </a:defRPr>
            </a:pPr>
            <a:endParaRPr/>
          </a:p>
          <a:p>
            <a:pPr defTabSz="525779">
              <a:defRPr sz="5400" b="1" i="1" spc="-53">
                <a:latin typeface="Proxima Nova"/>
                <a:ea typeface="Proxima Nova"/>
                <a:cs typeface="Proxima Nova"/>
                <a:sym typeface="Proxima Nova"/>
              </a:defRPr>
            </a:pPr>
            <a:r>
              <a:t>Sportido, gwsportsapp &amp; Playspots from India</a:t>
            </a:r>
          </a:p>
          <a:p>
            <a:pPr defTabSz="525779">
              <a:defRPr sz="5400" b="1" i="1" spc="-53">
                <a:latin typeface="Proxima Nova"/>
                <a:ea typeface="Proxima Nova"/>
                <a:cs typeface="Proxima Nova"/>
                <a:sym typeface="Proxima Nova"/>
              </a:defRPr>
            </a:pPr>
            <a:r>
              <a:t>Playfinder from uk &amp; Ireland</a:t>
            </a:r>
          </a:p>
          <a:p>
            <a:pPr defTabSz="525779">
              <a:defRPr sz="5400" b="1" i="1" spc="-53">
                <a:latin typeface="Proxima Nova"/>
                <a:ea typeface="Proxima Nova"/>
                <a:cs typeface="Proxima Nova"/>
                <a:sym typeface="Proxima Nova"/>
              </a:defRPr>
            </a:pPr>
            <a:endParaRPr/>
          </a:p>
          <a:p>
            <a:pPr defTabSz="525779">
              <a:defRPr sz="5400" b="1" i="1" spc="-53">
                <a:latin typeface="Proxima Nova"/>
                <a:ea typeface="Proxima Nova"/>
                <a:cs typeface="Proxima Nova"/>
                <a:sym typeface="Proxima Nova"/>
              </a:defRPr>
            </a:pPr>
            <a:r>
              <a:t>“None is available  in srilanka!"</a:t>
            </a:r>
          </a:p>
        </p:txBody>
      </p:sp>
      <p:sp>
        <p:nvSpPr>
          <p:cNvPr id="310" name="Slide Number"/>
          <p:cNvSpPr txBox="1">
            <a:spLocks noGrp="1"/>
          </p:cNvSpPr>
          <p:nvPr>
            <p:ph type="sldNum" sz="quarter" idx="2"/>
          </p:nvPr>
        </p:nvSpPr>
        <p:spPr>
          <a:xfrm>
            <a:off x="23622000" y="13080999"/>
            <a:ext cx="330785"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311"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13" name="Terminator"/>
          <p:cNvSpPr/>
          <p:nvPr/>
        </p:nvSpPr>
        <p:spPr>
          <a:xfrm>
            <a:off x="1693876" y="2823019"/>
            <a:ext cx="20608801" cy="10304401"/>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hueOff val="-647545"/>
              <a:lumOff val="-4635"/>
            </a:schemeClr>
          </a:solidFill>
          <a:ln w="12700">
            <a:miter lim="400000"/>
          </a:ln>
        </p:spPr>
        <p:txBody>
          <a:bodyPr lIns="50800" tIns="50800" rIns="50800" bIns="50800" anchor="ctr"/>
          <a:lstStyle/>
          <a:p>
            <a:pPr>
              <a:lnSpc>
                <a:spcPct val="120000"/>
              </a:lnSpc>
              <a:defRPr sz="3000" cap="all">
                <a:latin typeface="Proxima Nova Extrabold"/>
                <a:ea typeface="Proxima Nova Extrabold"/>
                <a:cs typeface="Proxima Nova Extrabold"/>
                <a:sym typeface="Proxima Nova Extrabold"/>
              </a:defRPr>
            </a:pPr>
            <a:endParaRPr/>
          </a:p>
        </p:txBody>
      </p:sp>
      <p:sp>
        <p:nvSpPr>
          <p:cNvPr id="314" name="Business model"/>
          <p:cNvSpPr txBox="1">
            <a:spLocks noGrp="1"/>
          </p:cNvSpPr>
          <p:nvPr>
            <p:ph type="body" sz="quarter" idx="1"/>
          </p:nvPr>
        </p:nvSpPr>
        <p:spPr>
          <a:xfrm>
            <a:off x="2712522" y="374613"/>
            <a:ext cx="18958956" cy="2447171"/>
          </a:xfrm>
          <a:prstGeom prst="rect">
            <a:avLst/>
          </a:prstGeom>
        </p:spPr>
        <p:txBody>
          <a:bodyPr/>
          <a:lstStyle>
            <a:lvl1pPr defTabSz="233679">
              <a:defRPr sz="20000" spc="-200">
                <a:solidFill>
                  <a:schemeClr val="accent5">
                    <a:hueOff val="-198519"/>
                    <a:lumOff val="25000"/>
                  </a:schemeClr>
                </a:solidFill>
              </a:defRPr>
            </a:lvl1pPr>
          </a:lstStyle>
          <a:p>
            <a:r>
              <a:t>Business model</a:t>
            </a:r>
          </a:p>
        </p:txBody>
      </p:sp>
      <p:sp>
        <p:nvSpPr>
          <p:cNvPr id="315" name="Slide Number"/>
          <p:cNvSpPr txBox="1">
            <a:spLocks noGrp="1"/>
          </p:cNvSpPr>
          <p:nvPr>
            <p:ph type="sldNum" sz="quarter" idx="2"/>
          </p:nvPr>
        </p:nvSpPr>
        <p:spPr>
          <a:xfrm>
            <a:off x="23622000" y="13080999"/>
            <a:ext cx="33261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16"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317" name="ffced874670b8c93be8500423f32f6e5-sticker.png" descr="ffced874670b8c93be8500423f32f6e5-sticker.png"/>
          <p:cNvPicPr>
            <a:picLocks noChangeAspect="1"/>
          </p:cNvPicPr>
          <p:nvPr/>
        </p:nvPicPr>
        <p:blipFill>
          <a:blip r:embed="rId2"/>
          <a:stretch>
            <a:fillRect/>
          </a:stretch>
        </p:blipFill>
        <p:spPr>
          <a:xfrm>
            <a:off x="1499951" y="4505894"/>
            <a:ext cx="4704211" cy="4704211"/>
          </a:xfrm>
          <a:prstGeom prst="rect">
            <a:avLst/>
          </a:prstGeom>
          <a:ln w="12700">
            <a:miter lim="400000"/>
          </a:ln>
        </p:spPr>
      </p:pic>
      <p:pic>
        <p:nvPicPr>
          <p:cNvPr id="318" name="82a3b181820cfa2a3e4e3dbc8c3b484d-sticker.png" descr="82a3b181820cfa2a3e4e3dbc8c3b484d-sticker.png"/>
          <p:cNvPicPr>
            <a:picLocks noChangeAspect="1"/>
          </p:cNvPicPr>
          <p:nvPr/>
        </p:nvPicPr>
        <p:blipFill>
          <a:blip r:embed="rId3"/>
          <a:stretch>
            <a:fillRect/>
          </a:stretch>
        </p:blipFill>
        <p:spPr>
          <a:xfrm>
            <a:off x="18083206" y="4369587"/>
            <a:ext cx="4704211" cy="4704212"/>
          </a:xfrm>
          <a:prstGeom prst="rect">
            <a:avLst/>
          </a:prstGeom>
          <a:ln w="12700">
            <a:miter lim="400000"/>
          </a:ln>
        </p:spPr>
      </p:pic>
      <p:sp>
        <p:nvSpPr>
          <p:cNvPr id="319" name="Sportizza"/>
          <p:cNvSpPr/>
          <p:nvPr/>
        </p:nvSpPr>
        <p:spPr>
          <a:xfrm>
            <a:off x="10628402" y="6173062"/>
            <a:ext cx="2739750" cy="136987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Sportizza</a:t>
            </a:r>
          </a:p>
        </p:txBody>
      </p:sp>
      <p:sp>
        <p:nvSpPr>
          <p:cNvPr id="320" name="Arrow"/>
          <p:cNvSpPr/>
          <p:nvPr/>
        </p:nvSpPr>
        <p:spPr>
          <a:xfrm>
            <a:off x="6336129" y="5950385"/>
            <a:ext cx="3038880" cy="1542615"/>
          </a:xfrm>
          <a:prstGeom prst="rightArrow">
            <a:avLst>
              <a:gd name="adj1" fmla="val 32000"/>
              <a:gd name="adj2" fmla="val 52690"/>
            </a:avLst>
          </a:prstGeom>
          <a:solidFill>
            <a:srgbClr val="24AC30"/>
          </a:solidFill>
          <a:ln w="12700">
            <a:miter lim="400000"/>
          </a:ln>
        </p:spPr>
        <p:txBody>
          <a:bodyPr lIns="50800" tIns="50800" rIns="50800" bIns="50800" anchor="ctr"/>
          <a:lstStyle/>
          <a:p>
            <a:pPr>
              <a:lnSpc>
                <a:spcPct val="120000"/>
              </a:lnSpc>
              <a:defRPr sz="3000" cap="all">
                <a:latin typeface="Proxima Nova Extrabold"/>
                <a:ea typeface="Proxima Nova Extrabold"/>
                <a:cs typeface="Proxima Nova Extrabold"/>
                <a:sym typeface="Proxima Nova Extrabold"/>
              </a:defRPr>
            </a:pPr>
            <a:endParaRPr/>
          </a:p>
        </p:txBody>
      </p:sp>
      <p:sp>
        <p:nvSpPr>
          <p:cNvPr id="321" name="Arrow"/>
          <p:cNvSpPr/>
          <p:nvPr/>
        </p:nvSpPr>
        <p:spPr>
          <a:xfrm rot="10800000">
            <a:off x="13936282" y="7405765"/>
            <a:ext cx="3772517" cy="1542615"/>
          </a:xfrm>
          <a:prstGeom prst="rightArrow">
            <a:avLst>
              <a:gd name="adj1" fmla="val 32000"/>
              <a:gd name="adj2" fmla="val 52690"/>
            </a:avLst>
          </a:prstGeom>
          <a:solidFill>
            <a:schemeClr val="accent5"/>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322" name="Arrow"/>
          <p:cNvSpPr/>
          <p:nvPr/>
        </p:nvSpPr>
        <p:spPr>
          <a:xfrm rot="10800000">
            <a:off x="13936282" y="5147038"/>
            <a:ext cx="3772517" cy="1542615"/>
          </a:xfrm>
          <a:prstGeom prst="rightArrow">
            <a:avLst>
              <a:gd name="adj1" fmla="val 32000"/>
              <a:gd name="adj2" fmla="val 52690"/>
            </a:avLst>
          </a:prstGeom>
          <a:solidFill>
            <a:schemeClr val="accent5"/>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323" name="5 %  Royalty Fee"/>
          <p:cNvSpPr txBox="1"/>
          <p:nvPr/>
        </p:nvSpPr>
        <p:spPr>
          <a:xfrm>
            <a:off x="14621544" y="5607195"/>
            <a:ext cx="313563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atin typeface="Avenir Next Regular"/>
                <a:ea typeface="Avenir Next Regular"/>
                <a:cs typeface="Avenir Next Regular"/>
                <a:sym typeface="Avenir Next Regular"/>
              </a:defRPr>
            </a:lvl1pPr>
          </a:lstStyle>
          <a:p>
            <a:r>
              <a:t>5 %  Royalty Fee</a:t>
            </a:r>
          </a:p>
        </p:txBody>
      </p:sp>
      <p:sp>
        <p:nvSpPr>
          <p:cNvPr id="324" name="Advertising Fee"/>
          <p:cNvSpPr txBox="1"/>
          <p:nvPr/>
        </p:nvSpPr>
        <p:spPr>
          <a:xfrm>
            <a:off x="14681742" y="7865922"/>
            <a:ext cx="301523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atin typeface="Avenir Next Regular"/>
                <a:ea typeface="Avenir Next Regular"/>
                <a:cs typeface="Avenir Next Regular"/>
                <a:sym typeface="Avenir Next Regular"/>
              </a:defRPr>
            </a:lvl1pPr>
          </a:lstStyle>
          <a:p>
            <a:r>
              <a:t>Advertising Fee</a:t>
            </a:r>
          </a:p>
        </p:txBody>
      </p:sp>
      <p:sp>
        <p:nvSpPr>
          <p:cNvPr id="325" name="Zero Fee"/>
          <p:cNvSpPr txBox="1"/>
          <p:nvPr/>
        </p:nvSpPr>
        <p:spPr>
          <a:xfrm>
            <a:off x="6507542" y="6410542"/>
            <a:ext cx="171412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b="1">
                <a:latin typeface="Avenir Next Regular"/>
                <a:ea typeface="Avenir Next Regular"/>
                <a:cs typeface="Avenir Next Regular"/>
                <a:sym typeface="Avenir Next Regular"/>
              </a:defRPr>
            </a:lvl1pPr>
          </a:lstStyle>
          <a:p>
            <a:r>
              <a:t>Zero Fee</a:t>
            </a:r>
          </a:p>
        </p:txBody>
      </p:sp>
      <p:sp>
        <p:nvSpPr>
          <p:cNvPr id="326" name="Sports arena"/>
          <p:cNvSpPr/>
          <p:nvPr/>
        </p:nvSpPr>
        <p:spPr>
          <a:xfrm>
            <a:off x="19071936" y="9059822"/>
            <a:ext cx="2726752" cy="136337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hueOff val="-198519"/>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Sports arena</a:t>
            </a:r>
          </a:p>
        </p:txBody>
      </p:sp>
      <p:sp>
        <p:nvSpPr>
          <p:cNvPr id="327" name="Customer"/>
          <p:cNvSpPr/>
          <p:nvPr/>
        </p:nvSpPr>
        <p:spPr>
          <a:xfrm>
            <a:off x="2204825" y="9059822"/>
            <a:ext cx="2726752" cy="136337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hueOff val="-198519"/>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Customer</a:t>
            </a:r>
          </a:p>
        </p:txBody>
      </p:sp>
      <p:sp>
        <p:nvSpPr>
          <p:cNvPr id="328" name="*Scalable with merchants &amp; event organisers of sports events"/>
          <p:cNvSpPr txBox="1"/>
          <p:nvPr/>
        </p:nvSpPr>
        <p:spPr>
          <a:xfrm>
            <a:off x="5401246" y="11812861"/>
            <a:ext cx="1358150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20000"/>
              </a:lnSpc>
              <a:defRPr sz="3000" cap="all">
                <a:latin typeface="Proxima Nova Extrabold"/>
                <a:ea typeface="Proxima Nova Extrabold"/>
                <a:cs typeface="Proxima Nova Extrabold"/>
                <a:sym typeface="Proxima Nova Extrabold"/>
              </a:defRPr>
            </a:lvl1pPr>
          </a:lstStyle>
          <a:p>
            <a:r>
              <a:t>*Scalable with merchants &amp; event organisers of sports events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hueOff val="-647545"/>
                <a:lumOff val="-4635"/>
              </a:schemeClr>
            </a:gs>
            <a:gs pos="100000">
              <a:schemeClr val="accent4"/>
            </a:gs>
          </a:gsLst>
          <a:lin ang="5400000" scaled="0"/>
        </a:gradFill>
        <a:effectLst/>
      </p:bgPr>
    </p:bg>
    <p:spTree>
      <p:nvGrpSpPr>
        <p:cNvPr id="1" name=""/>
        <p:cNvGrpSpPr/>
        <p:nvPr/>
      </p:nvGrpSpPr>
      <p:grpSpPr>
        <a:xfrm>
          <a:off x="0" y="0"/>
          <a:ext cx="0" cy="0"/>
          <a:chOff x="0" y="0"/>
          <a:chExt cx="0" cy="0"/>
        </a:xfrm>
      </p:grpSpPr>
      <p:sp>
        <p:nvSpPr>
          <p:cNvPr id="154" name="TEAM CS 19"/>
          <p:cNvSpPr txBox="1">
            <a:spLocks noGrp="1"/>
          </p:cNvSpPr>
          <p:nvPr>
            <p:ph type="body" sz="half" idx="1"/>
          </p:nvPr>
        </p:nvSpPr>
        <p:spPr>
          <a:xfrm>
            <a:off x="1219200" y="71710"/>
            <a:ext cx="21945600" cy="3504750"/>
          </a:xfrm>
          <a:prstGeom prst="rect">
            <a:avLst/>
          </a:prstGeom>
        </p:spPr>
        <p:txBody>
          <a:bodyPr/>
          <a:lstStyle>
            <a:lvl1pPr>
              <a:defRPr>
                <a:solidFill>
                  <a:srgbClr val="000000"/>
                </a:solidFill>
              </a:defRPr>
            </a:lvl1pPr>
          </a:lstStyle>
          <a:p>
            <a:r>
              <a:t>TEAM CS 19</a:t>
            </a:r>
          </a:p>
        </p:txBody>
      </p:sp>
      <p:pic>
        <p:nvPicPr>
          <p:cNvPr id="155" name="IMG_6270.png" descr="IMG_6270.png"/>
          <p:cNvPicPr>
            <a:picLocks noChangeAspect="1"/>
          </p:cNvPicPr>
          <p:nvPr/>
        </p:nvPicPr>
        <p:blipFill>
          <a:blip r:embed="rId2"/>
          <a:srcRect l="3" t="2431" b="2428"/>
          <a:stretch>
            <a:fillRect/>
          </a:stretch>
        </p:blipFill>
        <p:spPr>
          <a:xfrm>
            <a:off x="836540" y="5268463"/>
            <a:ext cx="5020470" cy="5076962"/>
          </a:xfrm>
          <a:custGeom>
            <a:avLst/>
            <a:gdLst/>
            <a:ahLst/>
            <a:cxnLst>
              <a:cxn ang="0">
                <a:pos x="wd2" y="hd2"/>
              </a:cxn>
              <a:cxn ang="5400000">
                <a:pos x="wd2" y="hd2"/>
              </a:cxn>
              <a:cxn ang="10800000">
                <a:pos x="wd2" y="hd2"/>
              </a:cxn>
              <a:cxn ang="16200000">
                <a:pos x="wd2" y="hd2"/>
              </a:cxn>
            </a:cxnLst>
            <a:rect l="0" t="0" r="r" b="b"/>
            <a:pathLst>
              <a:path w="21600" h="20595" extrusionOk="0">
                <a:moveTo>
                  <a:pt x="10800" y="0"/>
                </a:moveTo>
                <a:cubicBezTo>
                  <a:pt x="8004" y="0"/>
                  <a:pt x="5207" y="1005"/>
                  <a:pt x="3074" y="3015"/>
                </a:cubicBezTo>
                <a:cubicBezTo>
                  <a:pt x="1343" y="4646"/>
                  <a:pt x="327" y="6690"/>
                  <a:pt x="0" y="8809"/>
                </a:cubicBezTo>
                <a:lnTo>
                  <a:pt x="0" y="11785"/>
                </a:lnTo>
                <a:cubicBezTo>
                  <a:pt x="327" y="13904"/>
                  <a:pt x="1343" y="15948"/>
                  <a:pt x="3074" y="17579"/>
                </a:cubicBezTo>
                <a:cubicBezTo>
                  <a:pt x="7340" y="21600"/>
                  <a:pt x="14258" y="21600"/>
                  <a:pt x="18525" y="17579"/>
                </a:cubicBezTo>
                <a:cubicBezTo>
                  <a:pt x="20258" y="15945"/>
                  <a:pt x="21275" y="13898"/>
                  <a:pt x="21600" y="11775"/>
                </a:cubicBezTo>
                <a:lnTo>
                  <a:pt x="21600" y="8821"/>
                </a:lnTo>
                <a:cubicBezTo>
                  <a:pt x="21275" y="6697"/>
                  <a:pt x="20258" y="4649"/>
                  <a:pt x="18525" y="3015"/>
                </a:cubicBezTo>
                <a:cubicBezTo>
                  <a:pt x="16391" y="1005"/>
                  <a:pt x="13596" y="0"/>
                  <a:pt x="10800" y="0"/>
                </a:cubicBezTo>
                <a:close/>
              </a:path>
            </a:pathLst>
          </a:custGeom>
          <a:ln w="12700">
            <a:miter lim="400000"/>
          </a:ln>
        </p:spPr>
      </p:pic>
      <p:pic>
        <p:nvPicPr>
          <p:cNvPr id="156" name="5e87d3ca-7d05-4f51-9f65-2af6eba19943.png" descr="5e87d3ca-7d05-4f51-9f65-2af6eba19943.png"/>
          <p:cNvPicPr>
            <a:picLocks noChangeAspect="1"/>
          </p:cNvPicPr>
          <p:nvPr/>
        </p:nvPicPr>
        <p:blipFill>
          <a:blip r:embed="rId3"/>
          <a:srcRect l="4284" r="4288" b="13408"/>
          <a:stretch>
            <a:fillRect/>
          </a:stretch>
        </p:blipFill>
        <p:spPr>
          <a:xfrm>
            <a:off x="6739819" y="5275693"/>
            <a:ext cx="5078944" cy="5069732"/>
          </a:xfrm>
          <a:custGeom>
            <a:avLst/>
            <a:gdLst/>
            <a:ahLst/>
            <a:cxnLst>
              <a:cxn ang="0">
                <a:pos x="wd2" y="hd2"/>
              </a:cxn>
              <a:cxn ang="5400000">
                <a:pos x="wd2" y="hd2"/>
              </a:cxn>
              <a:cxn ang="10800000">
                <a:pos x="wd2" y="hd2"/>
              </a:cxn>
              <a:cxn ang="16200000">
                <a:pos x="wd2" y="hd2"/>
              </a:cxn>
            </a:cxnLst>
            <a:rect l="0" t="0" r="r" b="b"/>
            <a:pathLst>
              <a:path w="19679" h="20593" extrusionOk="0">
                <a:moveTo>
                  <a:pt x="9254" y="0"/>
                </a:moveTo>
                <a:cubicBezTo>
                  <a:pt x="6934" y="144"/>
                  <a:pt x="4654" y="1133"/>
                  <a:pt x="2882" y="2990"/>
                </a:cubicBezTo>
                <a:cubicBezTo>
                  <a:pt x="-961" y="7017"/>
                  <a:pt x="-961" y="13547"/>
                  <a:pt x="2882" y="17573"/>
                </a:cubicBezTo>
                <a:cubicBezTo>
                  <a:pt x="6724" y="21600"/>
                  <a:pt x="12954" y="21600"/>
                  <a:pt x="16796" y="17573"/>
                </a:cubicBezTo>
                <a:cubicBezTo>
                  <a:pt x="20639" y="13547"/>
                  <a:pt x="20639" y="7017"/>
                  <a:pt x="16796" y="2990"/>
                </a:cubicBezTo>
                <a:cubicBezTo>
                  <a:pt x="15024" y="1133"/>
                  <a:pt x="12744" y="144"/>
                  <a:pt x="10424" y="0"/>
                </a:cubicBezTo>
                <a:lnTo>
                  <a:pt x="9254" y="0"/>
                </a:lnTo>
                <a:close/>
              </a:path>
            </a:pathLst>
          </a:custGeom>
          <a:ln w="12700">
            <a:miter lim="400000"/>
          </a:ln>
        </p:spPr>
      </p:pic>
      <p:pic>
        <p:nvPicPr>
          <p:cNvPr id="157" name="b980801c-82b7-4a7a-918d-f17f71679b75.png" descr="b980801c-82b7-4a7a-918d-f17f71679b75.png"/>
          <p:cNvPicPr>
            <a:picLocks noChangeAspect="1"/>
          </p:cNvPicPr>
          <p:nvPr/>
        </p:nvPicPr>
        <p:blipFill>
          <a:blip r:embed="rId4"/>
          <a:srcRect l="6161" t="281" r="6166" b="19043"/>
          <a:stretch>
            <a:fillRect/>
          </a:stretch>
        </p:blipFill>
        <p:spPr>
          <a:xfrm>
            <a:off x="12672533" y="5268463"/>
            <a:ext cx="5078944" cy="5076962"/>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40" y="0"/>
                </a:cubicBezTo>
                <a:close/>
              </a:path>
            </a:pathLst>
          </a:custGeom>
          <a:ln w="12700">
            <a:miter lim="400000"/>
          </a:ln>
        </p:spPr>
      </p:pic>
      <p:pic>
        <p:nvPicPr>
          <p:cNvPr id="158" name="dfeca8ce-3012-4d29-8cf9-ac777ea31084.png" descr="dfeca8ce-3012-4d29-8cf9-ac777ea31084.png"/>
          <p:cNvPicPr>
            <a:picLocks noChangeAspect="1"/>
          </p:cNvPicPr>
          <p:nvPr/>
        </p:nvPicPr>
        <p:blipFill>
          <a:blip r:embed="rId5"/>
          <a:srcRect l="39" t="140" r="44" b="8027"/>
          <a:stretch>
            <a:fillRect/>
          </a:stretch>
        </p:blipFill>
        <p:spPr>
          <a:xfrm>
            <a:off x="18391976" y="5268463"/>
            <a:ext cx="5078944" cy="5076962"/>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40" y="0"/>
                </a:cubicBezTo>
                <a:close/>
              </a:path>
            </a:pathLst>
          </a:custGeom>
          <a:ln w="12700">
            <a:miter lim="400000"/>
          </a:ln>
        </p:spPr>
      </p:pic>
      <p:sp>
        <p:nvSpPr>
          <p:cNvPr id="159" name="W. L. P. MANETH…"/>
          <p:cNvSpPr txBox="1"/>
          <p:nvPr/>
        </p:nvSpPr>
        <p:spPr>
          <a:xfrm>
            <a:off x="1742384" y="10628751"/>
            <a:ext cx="3208631"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pPr>
            <a:r>
              <a:t>W. L. P. MANETH</a:t>
            </a:r>
          </a:p>
          <a:p>
            <a:pPr>
              <a:defRPr sz="3200" b="1"/>
            </a:pPr>
            <a:r>
              <a:t>WIJETUNGA</a:t>
            </a:r>
          </a:p>
          <a:p>
            <a:pPr>
              <a:defRPr sz="3200" b="1"/>
            </a:pPr>
            <a:endParaRPr/>
          </a:p>
          <a:p>
            <a:pPr>
              <a:defRPr sz="3200" b="1"/>
            </a:pPr>
            <a:r>
              <a:t>2019/CS/194</a:t>
            </a:r>
          </a:p>
        </p:txBody>
      </p:sp>
      <p:sp>
        <p:nvSpPr>
          <p:cNvPr id="160" name="JONATHAN. P. M.…"/>
          <p:cNvSpPr txBox="1"/>
          <p:nvPr/>
        </p:nvSpPr>
        <p:spPr>
          <a:xfrm>
            <a:off x="7545050" y="10628751"/>
            <a:ext cx="3468727"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pPr>
            <a:r>
              <a:t>JONATHAN. P. M. </a:t>
            </a:r>
          </a:p>
          <a:p>
            <a:pPr>
              <a:defRPr sz="3200" b="1"/>
            </a:pPr>
            <a:r>
              <a:t>DASS</a:t>
            </a:r>
          </a:p>
          <a:p>
            <a:pPr>
              <a:defRPr sz="3200" b="1"/>
            </a:pPr>
            <a:endParaRPr/>
          </a:p>
          <a:p>
            <a:pPr>
              <a:defRPr sz="3200" b="1"/>
            </a:pPr>
            <a:r>
              <a:t>2019/CS/028</a:t>
            </a:r>
          </a:p>
        </p:txBody>
      </p:sp>
      <p:sp>
        <p:nvSpPr>
          <p:cNvPr id="161" name="H. B. S. BHASHITHA…"/>
          <p:cNvSpPr txBox="1"/>
          <p:nvPr/>
        </p:nvSpPr>
        <p:spPr>
          <a:xfrm>
            <a:off x="13284929" y="10628751"/>
            <a:ext cx="3854400"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pPr>
            <a:r>
              <a:t>H. B. S. BHASHITHA</a:t>
            </a:r>
          </a:p>
          <a:p>
            <a:pPr>
              <a:defRPr sz="3200" b="1"/>
            </a:pPr>
            <a:r>
              <a:t>RANASINGHE</a:t>
            </a:r>
          </a:p>
          <a:p>
            <a:pPr>
              <a:defRPr sz="3200" b="1"/>
            </a:pPr>
            <a:endParaRPr/>
          </a:p>
          <a:p>
            <a:pPr>
              <a:defRPr sz="3200" b="1"/>
            </a:pPr>
            <a:r>
              <a:t>2019/CS/131</a:t>
            </a:r>
          </a:p>
        </p:txBody>
      </p:sp>
      <p:sp>
        <p:nvSpPr>
          <p:cNvPr id="162" name="K.P.D. PRASAD…"/>
          <p:cNvSpPr txBox="1"/>
          <p:nvPr/>
        </p:nvSpPr>
        <p:spPr>
          <a:xfrm>
            <a:off x="19486564" y="10628751"/>
            <a:ext cx="2890013"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pPr>
            <a:r>
              <a:t>K.P.D. PRASAD</a:t>
            </a:r>
          </a:p>
          <a:p>
            <a:pPr>
              <a:defRPr sz="3200" b="1"/>
            </a:pPr>
            <a:r>
              <a:t>LAKSHAN</a:t>
            </a:r>
          </a:p>
          <a:p>
            <a:pPr>
              <a:defRPr sz="3200" b="1"/>
            </a:pPr>
            <a:endParaRPr/>
          </a:p>
          <a:p>
            <a:pPr>
              <a:defRPr sz="3200" b="1"/>
            </a:pPr>
            <a:r>
              <a:t>2019/CS/078</a:t>
            </a:r>
          </a:p>
        </p:txBody>
      </p:sp>
      <p:sp>
        <p:nvSpPr>
          <p:cNvPr id="163" name="Slide Number"/>
          <p:cNvSpPr txBox="1">
            <a:spLocks noGrp="1"/>
          </p:cNvSpPr>
          <p:nvPr>
            <p:ph type="sldNum" sz="quarter" idx="2"/>
          </p:nvPr>
        </p:nvSpPr>
        <p:spPr>
          <a:xfrm>
            <a:off x="23622000" y="13080999"/>
            <a:ext cx="24940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6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330" name="Requirement…"/>
          <p:cNvSpPr txBox="1">
            <a:spLocks noGrp="1"/>
          </p:cNvSpPr>
          <p:nvPr>
            <p:ph type="title"/>
          </p:nvPr>
        </p:nvSpPr>
        <p:spPr>
          <a:xfrm>
            <a:off x="1221878" y="7869696"/>
            <a:ext cx="8356601" cy="3068291"/>
          </a:xfrm>
          <a:prstGeom prst="rect">
            <a:avLst/>
          </a:prstGeom>
        </p:spPr>
        <p:txBody>
          <a:bodyPr/>
          <a:lstStyle/>
          <a:p>
            <a:pPr algn="ctr">
              <a:defRPr>
                <a:solidFill>
                  <a:schemeClr val="accent5">
                    <a:satOff val="-1391"/>
                    <a:lumOff val="-4973"/>
                  </a:schemeClr>
                </a:solidFill>
              </a:defRPr>
            </a:pPr>
            <a:r>
              <a:t>Requirement</a:t>
            </a:r>
          </a:p>
          <a:p>
            <a:pPr algn="ctr">
              <a:defRPr>
                <a:solidFill>
                  <a:schemeClr val="accent5">
                    <a:satOff val="-1391"/>
                    <a:lumOff val="-4973"/>
                  </a:schemeClr>
                </a:solidFill>
              </a:defRPr>
            </a:pPr>
            <a:r>
              <a:t>Analysis</a:t>
            </a:r>
          </a:p>
        </p:txBody>
      </p:sp>
      <p:sp>
        <p:nvSpPr>
          <p:cNvPr id="331" name="05"/>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05</a:t>
            </a:r>
          </a:p>
        </p:txBody>
      </p:sp>
      <p:pic>
        <p:nvPicPr>
          <p:cNvPr id="332" name="noun_analysis_3160693.png" descr="noun_analysis_3160693.png"/>
          <p:cNvPicPr>
            <a:picLocks noChangeAspect="1"/>
          </p:cNvPicPr>
          <p:nvPr/>
        </p:nvPicPr>
        <p:blipFill>
          <a:blip r:embed="rId2"/>
          <a:srcRect b="14762"/>
          <a:stretch>
            <a:fillRect/>
          </a:stretch>
        </p:blipFill>
        <p:spPr>
          <a:xfrm>
            <a:off x="12477501" y="3296443"/>
            <a:ext cx="8356601" cy="7122939"/>
          </a:xfrm>
          <a:prstGeom prst="rect">
            <a:avLst/>
          </a:prstGeom>
          <a:ln w="12700">
            <a:miter lim="400000"/>
          </a:ln>
        </p:spPr>
      </p:pic>
      <p:sp>
        <p:nvSpPr>
          <p:cNvPr id="333" name="Slide Number"/>
          <p:cNvSpPr txBox="1">
            <a:spLocks noGrp="1"/>
          </p:cNvSpPr>
          <p:nvPr>
            <p:ph type="sldNum" sz="quarter" idx="2"/>
          </p:nvPr>
        </p:nvSpPr>
        <p:spPr>
          <a:xfrm>
            <a:off x="23622000" y="13080999"/>
            <a:ext cx="38976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3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336" name="User identification"/>
          <p:cNvSpPr txBox="1">
            <a:spLocks noGrp="1"/>
          </p:cNvSpPr>
          <p:nvPr>
            <p:ph type="title"/>
          </p:nvPr>
        </p:nvSpPr>
        <p:spPr>
          <a:xfrm>
            <a:off x="500726" y="484599"/>
            <a:ext cx="21945601" cy="2298701"/>
          </a:xfrm>
          <a:prstGeom prst="rect">
            <a:avLst/>
          </a:prstGeom>
        </p:spPr>
        <p:txBody>
          <a:bodyPr>
            <a:normAutofit fontScale="90000"/>
          </a:bodyPr>
          <a:lstStyle>
            <a:lvl1pPr algn="ctr">
              <a:lnSpc>
                <a:spcPct val="150000"/>
              </a:lnSpc>
              <a:defRPr>
                <a:solidFill>
                  <a:schemeClr val="accent5"/>
                </a:solidFill>
              </a:defRPr>
            </a:lvl1pPr>
          </a:lstStyle>
          <a:p>
            <a:r>
              <a:t>User identification</a:t>
            </a:r>
          </a:p>
        </p:txBody>
      </p:sp>
      <p:sp>
        <p:nvSpPr>
          <p:cNvPr id="337" name="01"/>
          <p:cNvSpPr/>
          <p:nvPr/>
        </p:nvSpPr>
        <p:spPr>
          <a:xfrm>
            <a:off x="2433734" y="272500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01</a:t>
            </a:r>
          </a:p>
        </p:txBody>
      </p:sp>
      <p:sp>
        <p:nvSpPr>
          <p:cNvPr id="338" name="05"/>
          <p:cNvSpPr/>
          <p:nvPr/>
        </p:nvSpPr>
        <p:spPr>
          <a:xfrm>
            <a:off x="10838526" y="774872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05</a:t>
            </a:r>
          </a:p>
        </p:txBody>
      </p:sp>
      <p:sp>
        <p:nvSpPr>
          <p:cNvPr id="339" name="04"/>
          <p:cNvSpPr/>
          <p:nvPr/>
        </p:nvSpPr>
        <p:spPr>
          <a:xfrm>
            <a:off x="13660327" y="272500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04</a:t>
            </a:r>
          </a:p>
        </p:txBody>
      </p:sp>
      <p:sp>
        <p:nvSpPr>
          <p:cNvPr id="340" name="03"/>
          <p:cNvSpPr/>
          <p:nvPr/>
        </p:nvSpPr>
        <p:spPr>
          <a:xfrm>
            <a:off x="8144662" y="272500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03</a:t>
            </a:r>
          </a:p>
        </p:txBody>
      </p:sp>
      <p:sp>
        <p:nvSpPr>
          <p:cNvPr id="341" name="02"/>
          <p:cNvSpPr/>
          <p:nvPr/>
        </p:nvSpPr>
        <p:spPr>
          <a:xfrm>
            <a:off x="2433734" y="7481329"/>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02</a:t>
            </a:r>
          </a:p>
        </p:txBody>
      </p:sp>
      <p:sp>
        <p:nvSpPr>
          <p:cNvPr id="342" name="Slide Number"/>
          <p:cNvSpPr txBox="1">
            <a:spLocks noGrp="1"/>
          </p:cNvSpPr>
          <p:nvPr>
            <p:ph type="sldNum" sz="quarter" idx="2"/>
          </p:nvPr>
        </p:nvSpPr>
        <p:spPr>
          <a:xfrm>
            <a:off x="23622000" y="13080999"/>
            <a:ext cx="331470"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343"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44" name="06"/>
          <p:cNvSpPr/>
          <p:nvPr/>
        </p:nvSpPr>
        <p:spPr>
          <a:xfrm>
            <a:off x="19541272" y="272500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06</a:t>
            </a:r>
          </a:p>
        </p:txBody>
      </p:sp>
      <p:pic>
        <p:nvPicPr>
          <p:cNvPr id="345" name="noun_User_479043.png" descr="noun_User_479043.png"/>
          <p:cNvPicPr>
            <a:picLocks noChangeAspect="1"/>
          </p:cNvPicPr>
          <p:nvPr/>
        </p:nvPicPr>
        <p:blipFill>
          <a:blip r:embed="rId2"/>
          <a:srcRect l="20652" r="20652" b="18750"/>
          <a:stretch>
            <a:fillRect/>
          </a:stretch>
        </p:blipFill>
        <p:spPr>
          <a:xfrm>
            <a:off x="2238472" y="3878165"/>
            <a:ext cx="1660722" cy="2298864"/>
          </a:xfrm>
          <a:prstGeom prst="rect">
            <a:avLst/>
          </a:prstGeom>
          <a:ln w="12700">
            <a:miter lim="400000"/>
          </a:ln>
        </p:spPr>
      </p:pic>
      <p:pic>
        <p:nvPicPr>
          <p:cNvPr id="346" name="noun_User_3967249.png" descr="noun_User_3967249.png"/>
          <p:cNvPicPr>
            <a:picLocks noChangeAspect="1"/>
          </p:cNvPicPr>
          <p:nvPr/>
        </p:nvPicPr>
        <p:blipFill>
          <a:blip r:embed="rId3"/>
          <a:srcRect l="8015" r="8015" b="13368"/>
          <a:stretch>
            <a:fillRect/>
          </a:stretch>
        </p:blipFill>
        <p:spPr>
          <a:xfrm>
            <a:off x="1691975" y="8843421"/>
            <a:ext cx="2753425" cy="2840766"/>
          </a:xfrm>
          <a:prstGeom prst="rect">
            <a:avLst/>
          </a:prstGeom>
          <a:ln w="12700">
            <a:miter lim="400000"/>
          </a:ln>
        </p:spPr>
      </p:pic>
      <p:sp>
        <p:nvSpPr>
          <p:cNvPr id="347" name="Visitor"/>
          <p:cNvSpPr/>
          <p:nvPr/>
        </p:nvSpPr>
        <p:spPr>
          <a:xfrm>
            <a:off x="2195266" y="6350442"/>
            <a:ext cx="1746938" cy="87347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Visitor</a:t>
            </a:r>
          </a:p>
        </p:txBody>
      </p:sp>
      <p:sp>
        <p:nvSpPr>
          <p:cNvPr id="348" name="customer"/>
          <p:cNvSpPr/>
          <p:nvPr/>
        </p:nvSpPr>
        <p:spPr>
          <a:xfrm>
            <a:off x="1904496" y="11810289"/>
            <a:ext cx="2328477" cy="1164239"/>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customer</a:t>
            </a:r>
          </a:p>
        </p:txBody>
      </p:sp>
      <p:pic>
        <p:nvPicPr>
          <p:cNvPr id="349" name="noun_employees_575212.png" descr="noun_employees_575212.png"/>
          <p:cNvPicPr>
            <a:picLocks noChangeAspect="1"/>
          </p:cNvPicPr>
          <p:nvPr/>
        </p:nvPicPr>
        <p:blipFill>
          <a:blip r:embed="rId4"/>
          <a:srcRect l="22406" t="9672" r="22406" b="22677"/>
          <a:stretch>
            <a:fillRect/>
          </a:stretch>
        </p:blipFill>
        <p:spPr>
          <a:xfrm>
            <a:off x="10651598" y="9256369"/>
            <a:ext cx="1643861" cy="2015096"/>
          </a:xfrm>
          <a:prstGeom prst="rect">
            <a:avLst/>
          </a:prstGeom>
          <a:ln w="12700">
            <a:miter lim="400000"/>
          </a:ln>
        </p:spPr>
      </p:pic>
      <p:pic>
        <p:nvPicPr>
          <p:cNvPr id="350" name="noun_Employee_3872169.png" descr="noun_Employee_3872169.png"/>
          <p:cNvPicPr>
            <a:picLocks noChangeAspect="1"/>
          </p:cNvPicPr>
          <p:nvPr/>
        </p:nvPicPr>
        <p:blipFill>
          <a:blip r:embed="rId5"/>
          <a:srcRect l="13065" r="13065" b="13248"/>
          <a:stretch>
            <a:fillRect/>
          </a:stretch>
        </p:blipFill>
        <p:spPr>
          <a:xfrm>
            <a:off x="13446985" y="4370365"/>
            <a:ext cx="1876283" cy="2203485"/>
          </a:xfrm>
          <a:prstGeom prst="rect">
            <a:avLst/>
          </a:prstGeom>
          <a:ln w="12700">
            <a:miter lim="400000"/>
          </a:ln>
        </p:spPr>
      </p:pic>
      <p:pic>
        <p:nvPicPr>
          <p:cNvPr id="351" name="noun_admin_1451279.png" descr="noun_admin_1451279.png"/>
          <p:cNvPicPr>
            <a:picLocks noChangeAspect="1"/>
          </p:cNvPicPr>
          <p:nvPr/>
        </p:nvPicPr>
        <p:blipFill>
          <a:blip r:embed="rId6"/>
          <a:srcRect l="20283" t="7109" r="20283" b="19830"/>
          <a:stretch>
            <a:fillRect/>
          </a:stretch>
        </p:blipFill>
        <p:spPr>
          <a:xfrm>
            <a:off x="7935508" y="4370365"/>
            <a:ext cx="1688377" cy="2075498"/>
          </a:xfrm>
          <a:prstGeom prst="rect">
            <a:avLst/>
          </a:prstGeom>
          <a:ln w="12700">
            <a:miter lim="400000"/>
          </a:ln>
        </p:spPr>
      </p:pic>
      <p:pic>
        <p:nvPicPr>
          <p:cNvPr id="352" name="noun_management_2836308.png" descr="noun_management_2836308.png"/>
          <p:cNvPicPr>
            <a:picLocks noChangeAspect="1"/>
          </p:cNvPicPr>
          <p:nvPr/>
        </p:nvPicPr>
        <p:blipFill>
          <a:blip r:embed="rId7"/>
          <a:srcRect l="22327" r="22327" b="14697"/>
          <a:stretch>
            <a:fillRect/>
          </a:stretch>
        </p:blipFill>
        <p:spPr>
          <a:xfrm>
            <a:off x="19146579" y="4131721"/>
            <a:ext cx="2059546" cy="3174307"/>
          </a:xfrm>
          <a:prstGeom prst="rect">
            <a:avLst/>
          </a:prstGeom>
          <a:ln w="12700">
            <a:miter lim="400000"/>
          </a:ln>
        </p:spPr>
      </p:pic>
      <p:sp>
        <p:nvSpPr>
          <p:cNvPr id="353" name="Admin"/>
          <p:cNvSpPr/>
          <p:nvPr/>
        </p:nvSpPr>
        <p:spPr>
          <a:xfrm>
            <a:off x="19302803" y="7946991"/>
            <a:ext cx="1746938" cy="87347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Admin</a:t>
            </a:r>
          </a:p>
        </p:txBody>
      </p:sp>
      <p:sp>
        <p:nvSpPr>
          <p:cNvPr id="354" name="Administration staff"/>
          <p:cNvSpPr/>
          <p:nvPr/>
        </p:nvSpPr>
        <p:spPr>
          <a:xfrm>
            <a:off x="12797493" y="6949175"/>
            <a:ext cx="3175410" cy="158770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Administration staff</a:t>
            </a:r>
          </a:p>
        </p:txBody>
      </p:sp>
      <p:sp>
        <p:nvSpPr>
          <p:cNvPr id="355" name="Location manager"/>
          <p:cNvSpPr/>
          <p:nvPr/>
        </p:nvSpPr>
        <p:spPr>
          <a:xfrm>
            <a:off x="7678877" y="6821381"/>
            <a:ext cx="2201571" cy="110078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Location manager</a:t>
            </a:r>
          </a:p>
        </p:txBody>
      </p:sp>
      <p:sp>
        <p:nvSpPr>
          <p:cNvPr id="356" name="Booking handling staff"/>
          <p:cNvSpPr/>
          <p:nvPr/>
        </p:nvSpPr>
        <p:spPr>
          <a:xfrm>
            <a:off x="9976329" y="11508947"/>
            <a:ext cx="2994393" cy="149719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Booking handling staff</a:t>
            </a:r>
          </a:p>
        </p:txBody>
      </p:sp>
      <p:sp>
        <p:nvSpPr>
          <p:cNvPr id="357" name="Line"/>
          <p:cNvSpPr/>
          <p:nvPr/>
        </p:nvSpPr>
        <p:spPr>
          <a:xfrm flipV="1">
            <a:off x="5924198" y="2840396"/>
            <a:ext cx="1" cy="9805263"/>
          </a:xfrm>
          <a:prstGeom prst="line">
            <a:avLst/>
          </a:prstGeom>
          <a:ln w="254000">
            <a:solidFill>
              <a:srgbClr val="000000"/>
            </a:solidFill>
            <a:miter lim="400000"/>
          </a:ln>
        </p:spPr>
        <p:txBody>
          <a:bodyPr lIns="50800" tIns="50800" rIns="50800" bIns="50800" anchor="ctr"/>
          <a:lstStyle/>
          <a:p>
            <a:endParaRPr/>
          </a:p>
        </p:txBody>
      </p:sp>
      <p:sp>
        <p:nvSpPr>
          <p:cNvPr id="358" name="Line"/>
          <p:cNvSpPr/>
          <p:nvPr/>
        </p:nvSpPr>
        <p:spPr>
          <a:xfrm flipV="1">
            <a:off x="17235799" y="2840396"/>
            <a:ext cx="1" cy="9805263"/>
          </a:xfrm>
          <a:prstGeom prst="line">
            <a:avLst/>
          </a:prstGeom>
          <a:ln w="2540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Actors"/>
          <p:cNvSpPr txBox="1">
            <a:spLocks noGrp="1"/>
          </p:cNvSpPr>
          <p:nvPr>
            <p:ph type="title"/>
          </p:nvPr>
        </p:nvSpPr>
        <p:spPr>
          <a:xfrm>
            <a:off x="1219200" y="579709"/>
            <a:ext cx="21945600" cy="2298701"/>
          </a:xfrm>
          <a:prstGeom prst="rect">
            <a:avLst/>
          </a:prstGeom>
        </p:spPr>
        <p:txBody>
          <a:bodyPr/>
          <a:lstStyle>
            <a:lvl1pPr>
              <a:defRPr>
                <a:solidFill>
                  <a:schemeClr val="accent5"/>
                </a:solidFill>
              </a:defRPr>
            </a:lvl1pPr>
          </a:lstStyle>
          <a:p>
            <a:r>
              <a:t>Actors</a:t>
            </a:r>
          </a:p>
        </p:txBody>
      </p:sp>
      <p:sp>
        <p:nvSpPr>
          <p:cNvPr id="361" name="Slide Number"/>
          <p:cNvSpPr txBox="1">
            <a:spLocks noGrp="1"/>
          </p:cNvSpPr>
          <p:nvPr>
            <p:ph type="sldNum" sz="quarter" idx="2"/>
          </p:nvPr>
        </p:nvSpPr>
        <p:spPr>
          <a:xfrm>
            <a:off x="23622000" y="13080999"/>
            <a:ext cx="38450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6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63" name="01"/>
          <p:cNvSpPr/>
          <p:nvPr/>
        </p:nvSpPr>
        <p:spPr>
          <a:xfrm>
            <a:off x="2433734" y="2585306"/>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01</a:t>
            </a:r>
          </a:p>
        </p:txBody>
      </p:sp>
      <p:pic>
        <p:nvPicPr>
          <p:cNvPr id="364" name="noun_User_479043.png" descr="noun_User_479043.png"/>
          <p:cNvPicPr>
            <a:picLocks noChangeAspect="1"/>
          </p:cNvPicPr>
          <p:nvPr/>
        </p:nvPicPr>
        <p:blipFill>
          <a:blip r:embed="rId2"/>
          <a:srcRect l="20652" r="20652" b="18750"/>
          <a:stretch>
            <a:fillRect/>
          </a:stretch>
        </p:blipFill>
        <p:spPr>
          <a:xfrm>
            <a:off x="2238472" y="3738465"/>
            <a:ext cx="1660722" cy="2298864"/>
          </a:xfrm>
          <a:prstGeom prst="rect">
            <a:avLst/>
          </a:prstGeom>
          <a:ln w="12700">
            <a:miter lim="400000"/>
          </a:ln>
        </p:spPr>
      </p:pic>
      <p:sp>
        <p:nvSpPr>
          <p:cNvPr id="365" name="Visitor"/>
          <p:cNvSpPr/>
          <p:nvPr/>
        </p:nvSpPr>
        <p:spPr>
          <a:xfrm>
            <a:off x="2195266" y="6210742"/>
            <a:ext cx="1746938" cy="87347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Visitor</a:t>
            </a:r>
          </a:p>
        </p:txBody>
      </p:sp>
      <p:sp>
        <p:nvSpPr>
          <p:cNvPr id="366" name="02"/>
          <p:cNvSpPr/>
          <p:nvPr/>
        </p:nvSpPr>
        <p:spPr>
          <a:xfrm>
            <a:off x="10005362" y="2399968"/>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02</a:t>
            </a:r>
          </a:p>
        </p:txBody>
      </p:sp>
      <p:pic>
        <p:nvPicPr>
          <p:cNvPr id="367" name="noun_User_3967249.png" descr="noun_User_3967249.png"/>
          <p:cNvPicPr>
            <a:picLocks noChangeAspect="1"/>
          </p:cNvPicPr>
          <p:nvPr/>
        </p:nvPicPr>
        <p:blipFill>
          <a:blip r:embed="rId3"/>
          <a:srcRect l="8015" r="8015" b="13368"/>
          <a:stretch>
            <a:fillRect/>
          </a:stretch>
        </p:blipFill>
        <p:spPr>
          <a:xfrm>
            <a:off x="9263603" y="3796004"/>
            <a:ext cx="2753425" cy="2840767"/>
          </a:xfrm>
          <a:prstGeom prst="rect">
            <a:avLst/>
          </a:prstGeom>
          <a:ln w="12700">
            <a:miter lim="400000"/>
          </a:ln>
        </p:spPr>
      </p:pic>
      <p:sp>
        <p:nvSpPr>
          <p:cNvPr id="368" name="customer"/>
          <p:cNvSpPr/>
          <p:nvPr/>
        </p:nvSpPr>
        <p:spPr>
          <a:xfrm>
            <a:off x="9476124" y="6762872"/>
            <a:ext cx="2328477" cy="1164239"/>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customer</a:t>
            </a:r>
          </a:p>
        </p:txBody>
      </p:sp>
      <p:sp>
        <p:nvSpPr>
          <p:cNvPr id="369" name="Signup…"/>
          <p:cNvSpPr txBox="1"/>
          <p:nvPr/>
        </p:nvSpPr>
        <p:spPr>
          <a:xfrm>
            <a:off x="13116683" y="2140902"/>
            <a:ext cx="9953457" cy="9434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Signup </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Login/ Logout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Edit profile details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Search for sports arenas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Book sports arena</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Do a payment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Share booking via social media</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Rate sports arenas and provide reviews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Create my sports arenas list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Cancel booking</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View my bookings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Ask help/ support desk</a:t>
            </a:r>
          </a:p>
        </p:txBody>
      </p:sp>
      <p:sp>
        <p:nvSpPr>
          <p:cNvPr id="370" name="Search for sports arenas…"/>
          <p:cNvSpPr txBox="1"/>
          <p:nvPr/>
        </p:nvSpPr>
        <p:spPr>
          <a:xfrm>
            <a:off x="606752" y="8410339"/>
            <a:ext cx="6323082" cy="1515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Search for sports arenas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Ask help/ support desk</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Actors"/>
          <p:cNvSpPr txBox="1">
            <a:spLocks noGrp="1"/>
          </p:cNvSpPr>
          <p:nvPr>
            <p:ph type="title"/>
          </p:nvPr>
        </p:nvSpPr>
        <p:spPr>
          <a:xfrm>
            <a:off x="1079500" y="1219200"/>
            <a:ext cx="3466091" cy="2298700"/>
          </a:xfrm>
          <a:prstGeom prst="rect">
            <a:avLst/>
          </a:prstGeom>
        </p:spPr>
        <p:txBody>
          <a:bodyPr/>
          <a:lstStyle>
            <a:lvl1pPr>
              <a:defRPr>
                <a:solidFill>
                  <a:schemeClr val="accent5"/>
                </a:solidFill>
              </a:defRPr>
            </a:lvl1pPr>
          </a:lstStyle>
          <a:p>
            <a:r>
              <a:t>Actors</a:t>
            </a:r>
          </a:p>
        </p:txBody>
      </p:sp>
      <p:sp>
        <p:nvSpPr>
          <p:cNvPr id="373" name="Slide Number"/>
          <p:cNvSpPr txBox="1">
            <a:spLocks noGrp="1"/>
          </p:cNvSpPr>
          <p:nvPr>
            <p:ph type="sldNum" sz="quarter" idx="2"/>
          </p:nvPr>
        </p:nvSpPr>
        <p:spPr>
          <a:xfrm>
            <a:off x="23622000" y="13080999"/>
            <a:ext cx="378562"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37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75" name="05"/>
          <p:cNvSpPr/>
          <p:nvPr/>
        </p:nvSpPr>
        <p:spPr>
          <a:xfrm>
            <a:off x="19042243" y="714734"/>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05</a:t>
            </a:r>
          </a:p>
        </p:txBody>
      </p:sp>
      <p:sp>
        <p:nvSpPr>
          <p:cNvPr id="376" name="04"/>
          <p:cNvSpPr/>
          <p:nvPr/>
        </p:nvSpPr>
        <p:spPr>
          <a:xfrm>
            <a:off x="11048567" y="714734"/>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04</a:t>
            </a:r>
          </a:p>
        </p:txBody>
      </p:sp>
      <p:sp>
        <p:nvSpPr>
          <p:cNvPr id="377" name="03"/>
          <p:cNvSpPr/>
          <p:nvPr/>
        </p:nvSpPr>
        <p:spPr>
          <a:xfrm>
            <a:off x="5048972" y="768450"/>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03</a:t>
            </a:r>
          </a:p>
        </p:txBody>
      </p:sp>
      <p:pic>
        <p:nvPicPr>
          <p:cNvPr id="378" name="noun_employees_575212.png" descr="noun_employees_575212.png"/>
          <p:cNvPicPr>
            <a:picLocks noChangeAspect="1"/>
          </p:cNvPicPr>
          <p:nvPr/>
        </p:nvPicPr>
        <p:blipFill>
          <a:blip r:embed="rId2"/>
          <a:srcRect l="22406" t="9672" r="22406" b="22677"/>
          <a:stretch>
            <a:fillRect/>
          </a:stretch>
        </p:blipFill>
        <p:spPr>
          <a:xfrm>
            <a:off x="18930368" y="2444171"/>
            <a:ext cx="1643862" cy="2015095"/>
          </a:xfrm>
          <a:prstGeom prst="rect">
            <a:avLst/>
          </a:prstGeom>
          <a:ln w="12700">
            <a:miter lim="400000"/>
          </a:ln>
        </p:spPr>
      </p:pic>
      <p:pic>
        <p:nvPicPr>
          <p:cNvPr id="379" name="noun_Employee_3872169.png" descr="noun_Employee_3872169.png"/>
          <p:cNvPicPr>
            <a:picLocks noChangeAspect="1"/>
          </p:cNvPicPr>
          <p:nvPr/>
        </p:nvPicPr>
        <p:blipFill>
          <a:blip r:embed="rId3"/>
          <a:srcRect l="13065" r="13065" b="13248"/>
          <a:stretch>
            <a:fillRect/>
          </a:stretch>
        </p:blipFill>
        <p:spPr>
          <a:xfrm>
            <a:off x="10835225" y="2360093"/>
            <a:ext cx="1876283" cy="2203484"/>
          </a:xfrm>
          <a:prstGeom prst="rect">
            <a:avLst/>
          </a:prstGeom>
          <a:ln w="12700">
            <a:miter lim="400000"/>
          </a:ln>
        </p:spPr>
      </p:pic>
      <p:pic>
        <p:nvPicPr>
          <p:cNvPr id="380" name="noun_admin_1451279.png" descr="noun_admin_1451279.png"/>
          <p:cNvPicPr>
            <a:picLocks noChangeAspect="1"/>
          </p:cNvPicPr>
          <p:nvPr/>
        </p:nvPicPr>
        <p:blipFill>
          <a:blip r:embed="rId4"/>
          <a:srcRect l="20283" t="7109" r="20283" b="19830"/>
          <a:stretch>
            <a:fillRect/>
          </a:stretch>
        </p:blipFill>
        <p:spPr>
          <a:xfrm>
            <a:off x="4839819" y="2413810"/>
            <a:ext cx="1688376" cy="2075497"/>
          </a:xfrm>
          <a:prstGeom prst="rect">
            <a:avLst/>
          </a:prstGeom>
          <a:ln w="12700">
            <a:miter lim="400000"/>
          </a:ln>
        </p:spPr>
      </p:pic>
      <p:sp>
        <p:nvSpPr>
          <p:cNvPr id="381" name="Administration staff"/>
          <p:cNvSpPr/>
          <p:nvPr/>
        </p:nvSpPr>
        <p:spPr>
          <a:xfrm>
            <a:off x="10185733" y="4938903"/>
            <a:ext cx="3175410" cy="158770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Administration staff</a:t>
            </a:r>
          </a:p>
        </p:txBody>
      </p:sp>
      <p:sp>
        <p:nvSpPr>
          <p:cNvPr id="382" name="Location manager"/>
          <p:cNvSpPr/>
          <p:nvPr/>
        </p:nvSpPr>
        <p:spPr>
          <a:xfrm>
            <a:off x="4583187" y="4864825"/>
            <a:ext cx="2201572" cy="110078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Location manager</a:t>
            </a:r>
          </a:p>
        </p:txBody>
      </p:sp>
      <p:sp>
        <p:nvSpPr>
          <p:cNvPr id="383" name="Booking handling staff"/>
          <p:cNvSpPr/>
          <p:nvPr/>
        </p:nvSpPr>
        <p:spPr>
          <a:xfrm>
            <a:off x="18255101" y="4666620"/>
            <a:ext cx="2994393" cy="149719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Booking handling staff</a:t>
            </a:r>
          </a:p>
        </p:txBody>
      </p:sp>
      <p:sp>
        <p:nvSpPr>
          <p:cNvPr id="384" name="Register for an account…"/>
          <p:cNvSpPr txBox="1"/>
          <p:nvPr/>
        </p:nvSpPr>
        <p:spPr>
          <a:xfrm>
            <a:off x="334212" y="6174289"/>
            <a:ext cx="10332845" cy="705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Register for an account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Login/Logout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Edit sports arena profile</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Generate reports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Choose payment method </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Reply to customer feedbacks and queries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Booking slots manually</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View bookings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Emergency booking cancellations</a:t>
            </a:r>
          </a:p>
        </p:txBody>
      </p:sp>
      <p:sp>
        <p:nvSpPr>
          <p:cNvPr id="385" name="Register for an account…"/>
          <p:cNvSpPr txBox="1"/>
          <p:nvPr/>
        </p:nvSpPr>
        <p:spPr>
          <a:xfrm>
            <a:off x="14758674" y="6372494"/>
            <a:ext cx="9837140" cy="698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Register for an account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Login/Logout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Edit profile details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Choose payment method</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Reply to customer feedbacks and queries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View bookings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Booking Slots manually</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Emergency booking cancellations</a:t>
            </a:r>
          </a:p>
        </p:txBody>
      </p:sp>
      <p:sp>
        <p:nvSpPr>
          <p:cNvPr id="386" name="Login/Logout…"/>
          <p:cNvSpPr txBox="1"/>
          <p:nvPr/>
        </p:nvSpPr>
        <p:spPr>
          <a:xfrm>
            <a:off x="9626551" y="7168882"/>
            <a:ext cx="4293774" cy="1515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indent="180339"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Login/Logout</a:t>
            </a:r>
          </a:p>
          <a:p>
            <a:pPr indent="180339"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View bookings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ctors"/>
          <p:cNvSpPr txBox="1">
            <a:spLocks noGrp="1"/>
          </p:cNvSpPr>
          <p:nvPr>
            <p:ph type="title"/>
          </p:nvPr>
        </p:nvSpPr>
        <p:spPr>
          <a:prstGeom prst="rect">
            <a:avLst/>
          </a:prstGeom>
        </p:spPr>
        <p:txBody>
          <a:bodyPr/>
          <a:lstStyle>
            <a:lvl1pPr>
              <a:defRPr>
                <a:solidFill>
                  <a:schemeClr val="accent5"/>
                </a:solidFill>
              </a:defRPr>
            </a:lvl1pPr>
          </a:lstStyle>
          <a:p>
            <a:r>
              <a:t>Actors</a:t>
            </a:r>
          </a:p>
        </p:txBody>
      </p:sp>
      <p:sp>
        <p:nvSpPr>
          <p:cNvPr id="389" name="Slide Number"/>
          <p:cNvSpPr txBox="1">
            <a:spLocks noGrp="1"/>
          </p:cNvSpPr>
          <p:nvPr>
            <p:ph type="sldNum" sz="quarter" idx="2"/>
          </p:nvPr>
        </p:nvSpPr>
        <p:spPr>
          <a:xfrm>
            <a:off x="23622000" y="13080999"/>
            <a:ext cx="37947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9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391" name="06"/>
          <p:cNvSpPr/>
          <p:nvPr/>
        </p:nvSpPr>
        <p:spPr>
          <a:xfrm>
            <a:off x="2433735" y="3810272"/>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06</a:t>
            </a:r>
          </a:p>
        </p:txBody>
      </p:sp>
      <p:pic>
        <p:nvPicPr>
          <p:cNvPr id="392" name="noun_management_2836308.png" descr="noun_management_2836308.png"/>
          <p:cNvPicPr>
            <a:picLocks noChangeAspect="1"/>
          </p:cNvPicPr>
          <p:nvPr/>
        </p:nvPicPr>
        <p:blipFill>
          <a:blip r:embed="rId2"/>
          <a:srcRect l="22327" r="22327" b="14697"/>
          <a:stretch>
            <a:fillRect/>
          </a:stretch>
        </p:blipFill>
        <p:spPr>
          <a:xfrm>
            <a:off x="2039042" y="5216987"/>
            <a:ext cx="2059546" cy="3174308"/>
          </a:xfrm>
          <a:prstGeom prst="rect">
            <a:avLst/>
          </a:prstGeom>
          <a:ln w="12700">
            <a:miter lim="400000"/>
          </a:ln>
        </p:spPr>
      </p:pic>
      <p:sp>
        <p:nvSpPr>
          <p:cNvPr id="393" name="Admin"/>
          <p:cNvSpPr/>
          <p:nvPr/>
        </p:nvSpPr>
        <p:spPr>
          <a:xfrm>
            <a:off x="2195266" y="9032257"/>
            <a:ext cx="1746938" cy="873470"/>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2500" cap="all">
                <a:solidFill>
                  <a:schemeClr val="accent5"/>
                </a:solidFill>
                <a:latin typeface="Proxima Nova Extrabold"/>
                <a:ea typeface="Proxima Nova Extrabold"/>
                <a:cs typeface="Proxima Nova Extrabold"/>
                <a:sym typeface="Proxima Nova Extrabold"/>
              </a:defRPr>
            </a:lvl1pPr>
          </a:lstStyle>
          <a:p>
            <a:r>
              <a:t>Admin</a:t>
            </a:r>
          </a:p>
        </p:txBody>
      </p:sp>
      <p:sp>
        <p:nvSpPr>
          <p:cNvPr id="394" name="Login/Logout…"/>
          <p:cNvSpPr txBox="1"/>
          <p:nvPr/>
        </p:nvSpPr>
        <p:spPr>
          <a:xfrm>
            <a:off x="7211889" y="4120515"/>
            <a:ext cx="15116409" cy="5474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Login/Logout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Verify sports arenas for listing</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Remove sports arenas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Remove customers</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Remove negative feedbacks after assurance by the sports arena</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Help &amp; support</a:t>
            </a:r>
          </a:p>
          <a:p>
            <a:pPr indent="228600" algn="l" defTabSz="457200">
              <a:lnSpc>
                <a:spcPct val="115000"/>
              </a:lnSpc>
              <a:spcBef>
                <a:spcPts val="600"/>
              </a:spcBef>
              <a:buClr>
                <a:schemeClr val="accent5"/>
              </a:buClr>
              <a:buSzPct val="250000"/>
              <a:buFont typeface="Helvetica"/>
              <a:buChar char="●"/>
              <a:defRPr sz="3600" b="1">
                <a:latin typeface="Avenir Next Regular"/>
                <a:ea typeface="Avenir Next Regular"/>
                <a:cs typeface="Avenir Next Regular"/>
                <a:sym typeface="Avenir Next Regular"/>
              </a:defRPr>
            </a:pPr>
            <a:r>
              <a:t>Generate System Reports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Use case diagram"/>
          <p:cNvSpPr txBox="1">
            <a:spLocks noGrp="1"/>
          </p:cNvSpPr>
          <p:nvPr>
            <p:ph type="title"/>
          </p:nvPr>
        </p:nvSpPr>
        <p:spPr>
          <a:xfrm rot="16200000">
            <a:off x="-1410323" y="5389835"/>
            <a:ext cx="8958116" cy="2298701"/>
          </a:xfrm>
          <a:prstGeom prst="rect">
            <a:avLst/>
          </a:prstGeom>
        </p:spPr>
        <p:txBody>
          <a:bodyPr/>
          <a:lstStyle>
            <a:lvl1pPr algn="ctr">
              <a:defRPr>
                <a:solidFill>
                  <a:schemeClr val="accent5"/>
                </a:solidFill>
              </a:defRPr>
            </a:lvl1pPr>
          </a:lstStyle>
          <a:p>
            <a:r>
              <a:t>Use case diagram</a:t>
            </a:r>
          </a:p>
        </p:txBody>
      </p:sp>
      <p:sp>
        <p:nvSpPr>
          <p:cNvPr id="397" name="Slide Number"/>
          <p:cNvSpPr txBox="1">
            <a:spLocks noGrp="1"/>
          </p:cNvSpPr>
          <p:nvPr>
            <p:ph type="sldNum" sz="quarter" idx="2"/>
          </p:nvPr>
        </p:nvSpPr>
        <p:spPr>
          <a:xfrm>
            <a:off x="23622000" y="13080999"/>
            <a:ext cx="385420"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398"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399" name="Image" descr="Image"/>
          <p:cNvPicPr>
            <a:picLocks noChangeAspect="1"/>
          </p:cNvPicPr>
          <p:nvPr/>
        </p:nvPicPr>
        <p:blipFill>
          <a:blip r:embed="rId2"/>
          <a:stretch>
            <a:fillRect/>
          </a:stretch>
        </p:blipFill>
        <p:spPr>
          <a:xfrm>
            <a:off x="10793790" y="0"/>
            <a:ext cx="8035610" cy="137160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omponent diagram…"/>
          <p:cNvSpPr txBox="1">
            <a:spLocks noGrp="1"/>
          </p:cNvSpPr>
          <p:nvPr>
            <p:ph type="title"/>
          </p:nvPr>
        </p:nvSpPr>
        <p:spPr>
          <a:xfrm rot="16200000">
            <a:off x="-3705504" y="5708650"/>
            <a:ext cx="11090147" cy="2298700"/>
          </a:xfrm>
          <a:prstGeom prst="rect">
            <a:avLst/>
          </a:prstGeom>
        </p:spPr>
        <p:txBody>
          <a:bodyPr/>
          <a:lstStyle/>
          <a:p>
            <a:pPr algn="ctr" defTabSz="610870">
              <a:defRPr sz="8584" spc="-85">
                <a:solidFill>
                  <a:schemeClr val="accent5"/>
                </a:solidFill>
              </a:defRPr>
            </a:pPr>
            <a:r>
              <a:t>Component diagram </a:t>
            </a:r>
          </a:p>
          <a:p>
            <a:pPr algn="ctr" defTabSz="610870">
              <a:defRPr sz="8584" spc="-85">
                <a:solidFill>
                  <a:schemeClr val="accent5"/>
                </a:solidFill>
              </a:defRPr>
            </a:pPr>
            <a:r>
              <a:t>(high-level architecture)</a:t>
            </a:r>
          </a:p>
        </p:txBody>
      </p:sp>
      <p:sp>
        <p:nvSpPr>
          <p:cNvPr id="402" name="Slide Number"/>
          <p:cNvSpPr txBox="1">
            <a:spLocks noGrp="1"/>
          </p:cNvSpPr>
          <p:nvPr>
            <p:ph type="sldNum" sz="quarter" idx="2"/>
          </p:nvPr>
        </p:nvSpPr>
        <p:spPr>
          <a:xfrm>
            <a:off x="23622000" y="13080999"/>
            <a:ext cx="385649"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403"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404" name="Image" descr="Image"/>
          <p:cNvPicPr>
            <a:picLocks noChangeAspect="1"/>
          </p:cNvPicPr>
          <p:nvPr/>
        </p:nvPicPr>
        <p:blipFill>
          <a:blip r:embed="rId2"/>
          <a:stretch>
            <a:fillRect/>
          </a:stretch>
        </p:blipFill>
        <p:spPr>
          <a:xfrm>
            <a:off x="3757412" y="717804"/>
            <a:ext cx="19760184" cy="1228039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06" name="Non-functional requirements"/>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Non-functional requirements</a:t>
            </a:r>
          </a:p>
        </p:txBody>
      </p:sp>
      <p:sp>
        <p:nvSpPr>
          <p:cNvPr id="407" name="01"/>
          <p:cNvSpPr/>
          <p:nvPr/>
        </p:nvSpPr>
        <p:spPr>
          <a:xfrm>
            <a:off x="1308136"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01</a:t>
            </a:r>
          </a:p>
        </p:txBody>
      </p:sp>
      <p:sp>
        <p:nvSpPr>
          <p:cNvPr id="408" name="05"/>
          <p:cNvSpPr/>
          <p:nvPr/>
        </p:nvSpPr>
        <p:spPr>
          <a:xfrm>
            <a:off x="17706317"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05</a:t>
            </a:r>
          </a:p>
        </p:txBody>
      </p:sp>
      <p:sp>
        <p:nvSpPr>
          <p:cNvPr id="409" name="04"/>
          <p:cNvSpPr/>
          <p:nvPr/>
        </p:nvSpPr>
        <p:spPr>
          <a:xfrm>
            <a:off x="13606772"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04</a:t>
            </a:r>
          </a:p>
        </p:txBody>
      </p:sp>
      <p:sp>
        <p:nvSpPr>
          <p:cNvPr id="410" name="03"/>
          <p:cNvSpPr/>
          <p:nvPr/>
        </p:nvSpPr>
        <p:spPr>
          <a:xfrm>
            <a:off x="9507227"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03</a:t>
            </a:r>
          </a:p>
        </p:txBody>
      </p:sp>
      <p:sp>
        <p:nvSpPr>
          <p:cNvPr id="411" name="02"/>
          <p:cNvSpPr/>
          <p:nvPr/>
        </p:nvSpPr>
        <p:spPr>
          <a:xfrm>
            <a:off x="5407681"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02</a:t>
            </a:r>
          </a:p>
        </p:txBody>
      </p:sp>
      <p:sp>
        <p:nvSpPr>
          <p:cNvPr id="412" name="Slide Number"/>
          <p:cNvSpPr txBox="1">
            <a:spLocks noGrp="1"/>
          </p:cNvSpPr>
          <p:nvPr>
            <p:ph type="sldNum" sz="quarter" idx="2"/>
          </p:nvPr>
        </p:nvSpPr>
        <p:spPr>
          <a:xfrm>
            <a:off x="23621999" y="13080999"/>
            <a:ext cx="368962"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413"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14" name="Modifiability"/>
          <p:cNvSpPr/>
          <p:nvPr/>
        </p:nvSpPr>
        <p:spPr>
          <a:xfrm>
            <a:off x="8677776" y="5804973"/>
            <a:ext cx="2928902" cy="1383553"/>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Modifiability</a:t>
            </a:r>
          </a:p>
        </p:txBody>
      </p:sp>
      <p:sp>
        <p:nvSpPr>
          <p:cNvPr id="415" name="Availability"/>
          <p:cNvSpPr/>
          <p:nvPr/>
        </p:nvSpPr>
        <p:spPr>
          <a:xfrm>
            <a:off x="4685579" y="5804973"/>
            <a:ext cx="2714206" cy="1383553"/>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Availability</a:t>
            </a:r>
          </a:p>
        </p:txBody>
      </p:sp>
      <p:sp>
        <p:nvSpPr>
          <p:cNvPr id="416" name="Performance"/>
          <p:cNvSpPr/>
          <p:nvPr/>
        </p:nvSpPr>
        <p:spPr>
          <a:xfrm>
            <a:off x="12592315" y="5744638"/>
            <a:ext cx="3298916" cy="1504224"/>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Performance</a:t>
            </a:r>
          </a:p>
        </p:txBody>
      </p:sp>
      <p:sp>
        <p:nvSpPr>
          <p:cNvPr id="417" name="Testability"/>
          <p:cNvSpPr/>
          <p:nvPr/>
        </p:nvSpPr>
        <p:spPr>
          <a:xfrm>
            <a:off x="16984214" y="5804973"/>
            <a:ext cx="2714207" cy="1383553"/>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Testability</a:t>
            </a:r>
          </a:p>
        </p:txBody>
      </p:sp>
      <p:sp>
        <p:nvSpPr>
          <p:cNvPr id="418" name="Security"/>
          <p:cNvSpPr/>
          <p:nvPr/>
        </p:nvSpPr>
        <p:spPr>
          <a:xfrm>
            <a:off x="586033" y="5804973"/>
            <a:ext cx="2714207" cy="1383553"/>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Security</a:t>
            </a:r>
          </a:p>
        </p:txBody>
      </p:sp>
      <p:sp>
        <p:nvSpPr>
          <p:cNvPr id="419" name="usability"/>
          <p:cNvSpPr/>
          <p:nvPr/>
        </p:nvSpPr>
        <p:spPr>
          <a:xfrm>
            <a:off x="21083761" y="5804973"/>
            <a:ext cx="2714206" cy="1383553"/>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usability</a:t>
            </a:r>
          </a:p>
        </p:txBody>
      </p:sp>
      <p:sp>
        <p:nvSpPr>
          <p:cNvPr id="420" name="06"/>
          <p:cNvSpPr/>
          <p:nvPr/>
        </p:nvSpPr>
        <p:spPr>
          <a:xfrm>
            <a:off x="21805862" y="329778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06</a:t>
            </a:r>
          </a:p>
        </p:txBody>
      </p:sp>
      <p:sp>
        <p:nvSpPr>
          <p:cNvPr id="421" name="What are we going to do to ensure these?"/>
          <p:cNvSpPr txBox="1"/>
          <p:nvPr/>
        </p:nvSpPr>
        <p:spPr>
          <a:xfrm>
            <a:off x="6639846" y="9683805"/>
            <a:ext cx="5226763"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What are we going to do to ensure these?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423" name="Feasibility…"/>
          <p:cNvSpPr txBox="1">
            <a:spLocks noGrp="1"/>
          </p:cNvSpPr>
          <p:nvPr>
            <p:ph type="title"/>
          </p:nvPr>
        </p:nvSpPr>
        <p:spPr>
          <a:xfrm>
            <a:off x="1221878" y="7869696"/>
            <a:ext cx="8356601" cy="3068291"/>
          </a:xfrm>
          <a:prstGeom prst="rect">
            <a:avLst/>
          </a:prstGeom>
        </p:spPr>
        <p:txBody>
          <a:bodyPr/>
          <a:lstStyle/>
          <a:p>
            <a:pPr algn="ctr">
              <a:defRPr>
                <a:solidFill>
                  <a:schemeClr val="accent5">
                    <a:satOff val="-1391"/>
                    <a:lumOff val="-4973"/>
                  </a:schemeClr>
                </a:solidFill>
              </a:defRPr>
            </a:pPr>
            <a:r>
              <a:t>Feasibility</a:t>
            </a:r>
          </a:p>
          <a:p>
            <a:pPr algn="ctr">
              <a:defRPr>
                <a:solidFill>
                  <a:schemeClr val="accent5">
                    <a:satOff val="-1391"/>
                    <a:lumOff val="-4973"/>
                  </a:schemeClr>
                </a:solidFill>
              </a:defRPr>
            </a:pPr>
            <a:r>
              <a:t>Study </a:t>
            </a:r>
          </a:p>
        </p:txBody>
      </p:sp>
      <p:sp>
        <p:nvSpPr>
          <p:cNvPr id="424" name="06"/>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06</a:t>
            </a:r>
          </a:p>
        </p:txBody>
      </p:sp>
      <p:pic>
        <p:nvPicPr>
          <p:cNvPr id="425" name="noun_operational risk_3188912.png" descr="noun_operational risk_3188912.png"/>
          <p:cNvPicPr>
            <a:picLocks noChangeAspect="1"/>
          </p:cNvPicPr>
          <p:nvPr/>
        </p:nvPicPr>
        <p:blipFill>
          <a:blip r:embed="rId2"/>
          <a:srcRect l="7397" r="7397" b="14290"/>
          <a:stretch>
            <a:fillRect/>
          </a:stretch>
        </p:blipFill>
        <p:spPr>
          <a:xfrm>
            <a:off x="14671228" y="465276"/>
            <a:ext cx="3969111" cy="3992590"/>
          </a:xfrm>
          <a:prstGeom prst="rect">
            <a:avLst/>
          </a:prstGeom>
          <a:ln w="12700">
            <a:miter lim="400000"/>
          </a:ln>
        </p:spPr>
      </p:pic>
      <p:pic>
        <p:nvPicPr>
          <p:cNvPr id="426" name="noun_legal_3939115.png" descr="noun_legal_3939115.png"/>
          <p:cNvPicPr>
            <a:picLocks noChangeAspect="1"/>
          </p:cNvPicPr>
          <p:nvPr/>
        </p:nvPicPr>
        <p:blipFill>
          <a:blip r:embed="rId3"/>
          <a:srcRect l="7001" r="7001" b="13269"/>
          <a:stretch>
            <a:fillRect/>
          </a:stretch>
        </p:blipFill>
        <p:spPr>
          <a:xfrm>
            <a:off x="18787588" y="4150710"/>
            <a:ext cx="4718730" cy="4759011"/>
          </a:xfrm>
          <a:prstGeom prst="rect">
            <a:avLst/>
          </a:prstGeom>
          <a:ln w="12700">
            <a:miter lim="400000"/>
          </a:ln>
        </p:spPr>
      </p:pic>
      <p:pic>
        <p:nvPicPr>
          <p:cNvPr id="427" name="noun_economic_2904120.png" descr="noun_economic_2904120.png"/>
          <p:cNvPicPr>
            <a:picLocks noChangeAspect="1"/>
          </p:cNvPicPr>
          <p:nvPr/>
        </p:nvPicPr>
        <p:blipFill>
          <a:blip r:embed="rId4"/>
          <a:srcRect l="2095" t="9089" r="2095" b="21887"/>
          <a:stretch>
            <a:fillRect/>
          </a:stretch>
        </p:blipFill>
        <p:spPr>
          <a:xfrm>
            <a:off x="9844927" y="5026025"/>
            <a:ext cx="5085927" cy="3664034"/>
          </a:xfrm>
          <a:prstGeom prst="rect">
            <a:avLst/>
          </a:prstGeom>
          <a:ln w="12700">
            <a:miter lim="400000"/>
          </a:ln>
        </p:spPr>
      </p:pic>
      <p:pic>
        <p:nvPicPr>
          <p:cNvPr id="428" name="noun_hourglass_189562.png" descr="noun_hourglass_189562.png"/>
          <p:cNvPicPr>
            <a:picLocks noChangeAspect="1"/>
          </p:cNvPicPr>
          <p:nvPr/>
        </p:nvPicPr>
        <p:blipFill>
          <a:blip r:embed="rId5"/>
          <a:srcRect l="26154" t="9105" r="23200" b="23506"/>
          <a:stretch>
            <a:fillRect/>
          </a:stretch>
        </p:blipFill>
        <p:spPr>
          <a:xfrm>
            <a:off x="15432271" y="8454101"/>
            <a:ext cx="2854114" cy="4430617"/>
          </a:xfrm>
          <a:prstGeom prst="rect">
            <a:avLst/>
          </a:prstGeom>
          <a:ln w="12700">
            <a:miter lim="400000"/>
          </a:ln>
        </p:spPr>
      </p:pic>
      <p:sp>
        <p:nvSpPr>
          <p:cNvPr id="429" name="Slide Number"/>
          <p:cNvSpPr txBox="1">
            <a:spLocks noGrp="1"/>
          </p:cNvSpPr>
          <p:nvPr>
            <p:ph type="sldNum" sz="quarter" idx="2"/>
          </p:nvPr>
        </p:nvSpPr>
        <p:spPr>
          <a:xfrm>
            <a:off x="23621999" y="13080999"/>
            <a:ext cx="383821"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43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32" name="Technical feasibility"/>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Technical feasibility</a:t>
            </a:r>
          </a:p>
        </p:txBody>
      </p:sp>
      <p:sp>
        <p:nvSpPr>
          <p:cNvPr id="433" name="Slide Number"/>
          <p:cNvSpPr txBox="1">
            <a:spLocks noGrp="1"/>
          </p:cNvSpPr>
          <p:nvPr>
            <p:ph type="sldNum" sz="quarter" idx="2"/>
          </p:nvPr>
        </p:nvSpPr>
        <p:spPr>
          <a:xfrm>
            <a:off x="23622000" y="13080999"/>
            <a:ext cx="385649"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43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35" name="Required technologies including all IDEs using for development are free and open source.…"/>
          <p:cNvSpPr txBox="1"/>
          <p:nvPr/>
        </p:nvSpPr>
        <p:spPr>
          <a:xfrm>
            <a:off x="811148" y="2642192"/>
            <a:ext cx="22761703" cy="558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a:buSzPct val="100000"/>
              <a:buChar char="•"/>
              <a:defRPr sz="4500"/>
            </a:pPr>
            <a:r>
              <a:t>Required technologies including all IDEs using for development are free and open source.</a:t>
            </a:r>
          </a:p>
          <a:p>
            <a:pPr algn="l">
              <a:defRPr sz="4500"/>
            </a:pPr>
            <a:endParaRPr/>
          </a:p>
          <a:p>
            <a:pPr marL="228600" indent="-228600" algn="l">
              <a:buSzPct val="100000"/>
              <a:buChar char="•"/>
              <a:defRPr sz="4500"/>
            </a:pPr>
            <a:r>
              <a:t>Laptops and desktops required to carry out the development with the relevant hardware requirements are owned by the group members.</a:t>
            </a:r>
          </a:p>
          <a:p>
            <a:pPr marL="228600" indent="-228600" algn="l">
              <a:buSzPct val="100000"/>
              <a:buChar char="•"/>
              <a:defRPr sz="4500"/>
            </a:pPr>
            <a:endParaRPr/>
          </a:p>
          <a:p>
            <a:pPr marL="228600" indent="-228600" algn="l">
              <a:buSzPct val="100000"/>
              <a:buChar char="•"/>
              <a:defRPr sz="4500"/>
            </a:pPr>
            <a:r>
              <a:t>All above mentioned resources are easily usable within our knowledge boundary. </a:t>
            </a:r>
          </a:p>
          <a:p>
            <a:pPr algn="l">
              <a:defRPr sz="4500"/>
            </a:pPr>
            <a:endParaRPr/>
          </a:p>
          <a:p>
            <a:pPr marL="228600" indent="-228600" algn="l">
              <a:buSzPct val="100000"/>
              <a:buChar char="•"/>
              <a:defRPr sz="4500"/>
            </a:pPr>
            <a:r>
              <a:t>Hence it’s safe to assume that Sportizza Project is </a:t>
            </a:r>
            <a:r>
              <a:rPr b="1" i="1"/>
              <a:t>technically feasible.</a:t>
            </a:r>
          </a:p>
        </p:txBody>
      </p:sp>
      <p:pic>
        <p:nvPicPr>
          <p:cNvPr id="436" name="Image" descr="Image"/>
          <p:cNvPicPr>
            <a:picLocks noChangeAspect="1"/>
          </p:cNvPicPr>
          <p:nvPr/>
        </p:nvPicPr>
        <p:blipFill>
          <a:blip r:embed="rId2"/>
          <a:srcRect l="30225" t="12333" r="30225" b="12333"/>
          <a:stretch>
            <a:fillRect/>
          </a:stretch>
        </p:blipFill>
        <p:spPr>
          <a:xfrm>
            <a:off x="4687657" y="9369272"/>
            <a:ext cx="2184198" cy="2184241"/>
          </a:xfrm>
          <a:prstGeom prst="rect">
            <a:avLst/>
          </a:prstGeom>
          <a:ln w="12700">
            <a:miter lim="400000"/>
          </a:ln>
        </p:spPr>
      </p:pic>
      <p:pic>
        <p:nvPicPr>
          <p:cNvPr id="437" name="Image" descr="Image"/>
          <p:cNvPicPr>
            <a:picLocks noChangeAspect="1"/>
          </p:cNvPicPr>
          <p:nvPr/>
        </p:nvPicPr>
        <p:blipFill>
          <a:blip r:embed="rId3"/>
          <a:stretch>
            <a:fillRect/>
          </a:stretch>
        </p:blipFill>
        <p:spPr>
          <a:xfrm>
            <a:off x="8254685" y="9148067"/>
            <a:ext cx="2626810" cy="2626811"/>
          </a:xfrm>
          <a:prstGeom prst="rect">
            <a:avLst/>
          </a:prstGeom>
          <a:ln w="12700">
            <a:miter lim="400000"/>
          </a:ln>
        </p:spPr>
      </p:pic>
      <p:pic>
        <p:nvPicPr>
          <p:cNvPr id="438" name="Image" descr="Image"/>
          <p:cNvPicPr>
            <a:picLocks noChangeAspect="1"/>
          </p:cNvPicPr>
          <p:nvPr/>
        </p:nvPicPr>
        <p:blipFill>
          <a:blip r:embed="rId4"/>
          <a:stretch>
            <a:fillRect/>
          </a:stretch>
        </p:blipFill>
        <p:spPr>
          <a:xfrm>
            <a:off x="12508087" y="9369470"/>
            <a:ext cx="2184004" cy="2184004"/>
          </a:xfrm>
          <a:prstGeom prst="rect">
            <a:avLst/>
          </a:prstGeom>
          <a:ln w="12700">
            <a:miter lim="400000"/>
          </a:ln>
        </p:spPr>
      </p:pic>
      <p:pic>
        <p:nvPicPr>
          <p:cNvPr id="439" name="Image" descr="Image"/>
          <p:cNvPicPr>
            <a:picLocks noChangeAspect="1"/>
          </p:cNvPicPr>
          <p:nvPr/>
        </p:nvPicPr>
        <p:blipFill>
          <a:blip r:embed="rId5"/>
          <a:stretch>
            <a:fillRect/>
          </a:stretch>
        </p:blipFill>
        <p:spPr>
          <a:xfrm>
            <a:off x="890985" y="9236517"/>
            <a:ext cx="2449889" cy="2449888"/>
          </a:xfrm>
          <a:prstGeom prst="rect">
            <a:avLst/>
          </a:prstGeom>
          <a:ln w="12700">
            <a:miter lim="400000"/>
          </a:ln>
        </p:spPr>
      </p:pic>
      <p:pic>
        <p:nvPicPr>
          <p:cNvPr id="440" name="Image" descr="Image"/>
          <p:cNvPicPr>
            <a:picLocks noChangeAspect="1"/>
          </p:cNvPicPr>
          <p:nvPr/>
        </p:nvPicPr>
        <p:blipFill>
          <a:blip r:embed="rId6"/>
          <a:stretch>
            <a:fillRect/>
          </a:stretch>
        </p:blipFill>
        <p:spPr>
          <a:xfrm>
            <a:off x="16291104" y="9242272"/>
            <a:ext cx="2438401" cy="2438401"/>
          </a:xfrm>
          <a:prstGeom prst="rect">
            <a:avLst/>
          </a:prstGeom>
          <a:ln w="12700">
            <a:miter lim="400000"/>
          </a:ln>
        </p:spPr>
      </p:pic>
      <p:pic>
        <p:nvPicPr>
          <p:cNvPr id="441" name="Image" descr="Image"/>
          <p:cNvPicPr>
            <a:picLocks noChangeAspect="1"/>
          </p:cNvPicPr>
          <p:nvPr/>
        </p:nvPicPr>
        <p:blipFill>
          <a:blip r:embed="rId7"/>
          <a:stretch>
            <a:fillRect/>
          </a:stretch>
        </p:blipFill>
        <p:spPr>
          <a:xfrm>
            <a:off x="19480237" y="8353142"/>
            <a:ext cx="4210647" cy="421666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ontents"/>
          <p:cNvSpPr txBox="1">
            <a:spLocks noGrp="1"/>
          </p:cNvSpPr>
          <p:nvPr>
            <p:ph type="title"/>
          </p:nvPr>
        </p:nvSpPr>
        <p:spPr>
          <a:xfrm>
            <a:off x="1219200" y="669344"/>
            <a:ext cx="21945600" cy="2298701"/>
          </a:xfrm>
          <a:prstGeom prst="rect">
            <a:avLst/>
          </a:prstGeom>
        </p:spPr>
        <p:txBody>
          <a:bodyPr>
            <a:normAutofit fontScale="90000"/>
          </a:bodyPr>
          <a:lstStyle>
            <a:lvl1pPr algn="ctr">
              <a:lnSpc>
                <a:spcPct val="150000"/>
              </a:lnSpc>
              <a:defRPr>
                <a:solidFill>
                  <a:schemeClr val="accent5"/>
                </a:solidFill>
              </a:defRPr>
            </a:lvl1pPr>
          </a:lstStyle>
          <a:p>
            <a:r>
              <a:t>Contents</a:t>
            </a:r>
          </a:p>
        </p:txBody>
      </p:sp>
      <p:sp>
        <p:nvSpPr>
          <p:cNvPr id="167" name="Introduction…"/>
          <p:cNvSpPr txBox="1"/>
          <p:nvPr/>
        </p:nvSpPr>
        <p:spPr>
          <a:xfrm>
            <a:off x="3270731" y="3287869"/>
            <a:ext cx="8242728" cy="918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200000"/>
              </a:lnSpc>
              <a:defRPr sz="4600"/>
            </a:pPr>
            <a:r>
              <a:t>Introduction</a:t>
            </a:r>
          </a:p>
          <a:p>
            <a:pPr algn="l">
              <a:lnSpc>
                <a:spcPct val="200000"/>
              </a:lnSpc>
              <a:defRPr sz="4600"/>
            </a:pPr>
            <a:r>
              <a:t>Why Sportizza?</a:t>
            </a:r>
          </a:p>
          <a:p>
            <a:pPr algn="l">
              <a:lnSpc>
                <a:spcPct val="200000"/>
              </a:lnSpc>
              <a:defRPr sz="4600"/>
            </a:pPr>
            <a:r>
              <a:t>Requirement Gathering</a:t>
            </a:r>
          </a:p>
          <a:p>
            <a:pPr algn="l">
              <a:lnSpc>
                <a:spcPct val="200000"/>
              </a:lnSpc>
              <a:defRPr sz="4600"/>
            </a:pPr>
            <a:r>
              <a:t>Scope &amp; The Business Model</a:t>
            </a:r>
          </a:p>
          <a:p>
            <a:pPr algn="l">
              <a:lnSpc>
                <a:spcPct val="200000"/>
              </a:lnSpc>
              <a:defRPr sz="4600"/>
            </a:pPr>
            <a:r>
              <a:t>Requirement Analysis</a:t>
            </a:r>
          </a:p>
          <a:p>
            <a:pPr algn="l">
              <a:lnSpc>
                <a:spcPct val="200000"/>
              </a:lnSpc>
              <a:defRPr sz="4600"/>
            </a:pPr>
            <a:r>
              <a:t>Feasibility Study</a:t>
            </a:r>
          </a:p>
        </p:txBody>
      </p:sp>
      <p:sp>
        <p:nvSpPr>
          <p:cNvPr id="168" name="01"/>
          <p:cNvSpPr/>
          <p:nvPr/>
        </p:nvSpPr>
        <p:spPr>
          <a:xfrm>
            <a:off x="1555250" y="2942074"/>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01</a:t>
            </a:r>
          </a:p>
        </p:txBody>
      </p:sp>
      <p:sp>
        <p:nvSpPr>
          <p:cNvPr id="169" name="06"/>
          <p:cNvSpPr/>
          <p:nvPr/>
        </p:nvSpPr>
        <p:spPr>
          <a:xfrm>
            <a:off x="1555250" y="10180009"/>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06</a:t>
            </a:r>
          </a:p>
        </p:txBody>
      </p:sp>
      <p:sp>
        <p:nvSpPr>
          <p:cNvPr id="170" name="05"/>
          <p:cNvSpPr/>
          <p:nvPr/>
        </p:nvSpPr>
        <p:spPr>
          <a:xfrm>
            <a:off x="1555250" y="8766348"/>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05</a:t>
            </a:r>
          </a:p>
        </p:txBody>
      </p:sp>
      <p:sp>
        <p:nvSpPr>
          <p:cNvPr id="171" name="04"/>
          <p:cNvSpPr/>
          <p:nvPr/>
        </p:nvSpPr>
        <p:spPr>
          <a:xfrm>
            <a:off x="1555250" y="7389785"/>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04</a:t>
            </a:r>
          </a:p>
        </p:txBody>
      </p:sp>
      <p:sp>
        <p:nvSpPr>
          <p:cNvPr id="172" name="03"/>
          <p:cNvSpPr/>
          <p:nvPr/>
        </p:nvSpPr>
        <p:spPr>
          <a:xfrm>
            <a:off x="1555250" y="593902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03</a:t>
            </a:r>
          </a:p>
        </p:txBody>
      </p:sp>
      <p:sp>
        <p:nvSpPr>
          <p:cNvPr id="173" name="02"/>
          <p:cNvSpPr/>
          <p:nvPr/>
        </p:nvSpPr>
        <p:spPr>
          <a:xfrm>
            <a:off x="1555250" y="4488268"/>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02</a:t>
            </a:r>
          </a:p>
        </p:txBody>
      </p:sp>
      <p:sp>
        <p:nvSpPr>
          <p:cNvPr id="174" name="Slide Number"/>
          <p:cNvSpPr txBox="1">
            <a:spLocks noGrp="1"/>
          </p:cNvSpPr>
          <p:nvPr>
            <p:ph type="sldNum" sz="quarter" idx="2"/>
          </p:nvPr>
        </p:nvSpPr>
        <p:spPr>
          <a:xfrm>
            <a:off x="23622000" y="13080999"/>
            <a:ext cx="243459"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75"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176" name="07"/>
          <p:cNvSpPr/>
          <p:nvPr/>
        </p:nvSpPr>
        <p:spPr>
          <a:xfrm>
            <a:off x="12807450" y="2942074"/>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07</a:t>
            </a:r>
          </a:p>
        </p:txBody>
      </p:sp>
      <p:sp>
        <p:nvSpPr>
          <p:cNvPr id="177" name="09"/>
          <p:cNvSpPr/>
          <p:nvPr/>
        </p:nvSpPr>
        <p:spPr>
          <a:xfrm>
            <a:off x="12807450" y="5939027"/>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09</a:t>
            </a:r>
          </a:p>
        </p:txBody>
      </p:sp>
      <p:sp>
        <p:nvSpPr>
          <p:cNvPr id="178" name="Limitations &amp; Constraints…"/>
          <p:cNvSpPr txBox="1"/>
          <p:nvPr/>
        </p:nvSpPr>
        <p:spPr>
          <a:xfrm>
            <a:off x="14558643" y="3326218"/>
            <a:ext cx="7951594" cy="359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200000"/>
              </a:lnSpc>
              <a:defRPr sz="4600"/>
            </a:pPr>
            <a:r>
              <a:t>Limitations &amp; Constraints</a:t>
            </a:r>
          </a:p>
          <a:p>
            <a:pPr algn="l">
              <a:lnSpc>
                <a:spcPct val="200000"/>
              </a:lnSpc>
              <a:defRPr sz="4600"/>
            </a:pPr>
            <a:r>
              <a:t>Technologies Used</a:t>
            </a:r>
          </a:p>
          <a:p>
            <a:pPr algn="l">
              <a:lnSpc>
                <a:spcPct val="200000"/>
              </a:lnSpc>
              <a:defRPr sz="4600"/>
            </a:pPr>
            <a:r>
              <a:t>Workload Distribution</a:t>
            </a:r>
          </a:p>
        </p:txBody>
      </p:sp>
      <p:sp>
        <p:nvSpPr>
          <p:cNvPr id="179" name="08"/>
          <p:cNvSpPr/>
          <p:nvPr/>
        </p:nvSpPr>
        <p:spPr>
          <a:xfrm>
            <a:off x="12807450" y="4488268"/>
            <a:ext cx="1270001" cy="127000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4600" cap="all">
                <a:latin typeface="Proxima Nova Extrabold"/>
                <a:ea typeface="Proxima Nova Extrabold"/>
                <a:cs typeface="Proxima Nova Extrabold"/>
                <a:sym typeface="Proxima Nova Extrabold"/>
              </a:defRPr>
            </a:lvl1pPr>
          </a:lstStyle>
          <a:p>
            <a:r>
              <a:t>08</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43" name="Operational feasibility"/>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Operational feasibility</a:t>
            </a:r>
          </a:p>
        </p:txBody>
      </p:sp>
      <p:sp>
        <p:nvSpPr>
          <p:cNvPr id="444" name="Slide Number"/>
          <p:cNvSpPr txBox="1">
            <a:spLocks noGrp="1"/>
          </p:cNvSpPr>
          <p:nvPr>
            <p:ph type="sldNum" sz="quarter" idx="2"/>
          </p:nvPr>
        </p:nvSpPr>
        <p:spPr>
          <a:xfrm>
            <a:off x="23621999" y="13080999"/>
            <a:ext cx="383821"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445"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446" name="Image" descr="Image"/>
          <p:cNvPicPr>
            <a:picLocks noChangeAspect="1"/>
          </p:cNvPicPr>
          <p:nvPr/>
        </p:nvPicPr>
        <p:blipFill>
          <a:blip r:embed="rId2"/>
          <a:stretch>
            <a:fillRect/>
          </a:stretch>
        </p:blipFill>
        <p:spPr>
          <a:xfrm>
            <a:off x="16072428" y="2405234"/>
            <a:ext cx="7323841" cy="3973647"/>
          </a:xfrm>
          <a:prstGeom prst="rect">
            <a:avLst/>
          </a:prstGeom>
          <a:ln w="12700">
            <a:miter lim="400000"/>
          </a:ln>
        </p:spPr>
      </p:pic>
      <p:sp>
        <p:nvSpPr>
          <p:cNvPr id="447" name="To use our application,…"/>
          <p:cNvSpPr/>
          <p:nvPr/>
        </p:nvSpPr>
        <p:spPr>
          <a:xfrm>
            <a:off x="869456" y="2899236"/>
            <a:ext cx="13916305" cy="4525289"/>
          </a:xfrm>
          <a:prstGeom prst="roundRect">
            <a:avLst>
              <a:gd name="adj" fmla="val 421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4500">
                <a:solidFill>
                  <a:schemeClr val="accent5"/>
                </a:solidFill>
              </a:defRPr>
            </a:pPr>
            <a:r>
              <a:t>To use our application,</a:t>
            </a:r>
          </a:p>
          <a:p>
            <a:pPr algn="l">
              <a:defRPr sz="4500">
                <a:solidFill>
                  <a:schemeClr val="accent5"/>
                </a:solidFill>
              </a:defRPr>
            </a:pPr>
            <a:endParaRPr/>
          </a:p>
          <a:p>
            <a:pPr marL="228600" indent="-228600" algn="l">
              <a:buSzPct val="100000"/>
              <a:buChar char="•"/>
              <a:defRPr sz="4000">
                <a:solidFill>
                  <a:schemeClr val="accent5"/>
                </a:solidFill>
              </a:defRPr>
            </a:pPr>
            <a:r>
              <a:t>Require basic English &amp; IT knowledge.</a:t>
            </a:r>
          </a:p>
          <a:p>
            <a:pPr marL="228600" indent="-228600" algn="l">
              <a:buSzPct val="100000"/>
              <a:buChar char="•"/>
              <a:defRPr sz="4000">
                <a:solidFill>
                  <a:schemeClr val="accent5"/>
                </a:solidFill>
              </a:defRPr>
            </a:pPr>
            <a:r>
              <a:t>A mobile device with an Internet connection.</a:t>
            </a:r>
          </a:p>
          <a:p>
            <a:pPr marL="228600" indent="-228600" algn="l">
              <a:buSzPct val="100000"/>
              <a:buChar char="•"/>
              <a:defRPr sz="4000">
                <a:solidFill>
                  <a:schemeClr val="accent5"/>
                </a:solidFill>
              </a:defRPr>
            </a:pPr>
            <a:r>
              <a:t>Preferably a Personal computer or a laptop for the location </a:t>
            </a:r>
          </a:p>
          <a:p>
            <a:pPr algn="l">
              <a:defRPr sz="4000">
                <a:solidFill>
                  <a:schemeClr val="accent5"/>
                </a:solidFill>
              </a:defRPr>
            </a:pPr>
            <a:r>
              <a:t>management staff.</a:t>
            </a:r>
          </a:p>
          <a:p>
            <a:pPr algn="l">
              <a:defRPr sz="4500">
                <a:solidFill>
                  <a:schemeClr val="accent5"/>
                </a:solidFill>
              </a:defRPr>
            </a:pPr>
            <a:endParaRPr/>
          </a:p>
        </p:txBody>
      </p:sp>
      <p:sp>
        <p:nvSpPr>
          <p:cNvPr id="448" name="Affordability:…"/>
          <p:cNvSpPr/>
          <p:nvPr/>
        </p:nvSpPr>
        <p:spPr>
          <a:xfrm>
            <a:off x="821719" y="7648005"/>
            <a:ext cx="22740562" cy="5350243"/>
          </a:xfrm>
          <a:prstGeom prst="roundRect">
            <a:avLst>
              <a:gd name="adj" fmla="val 406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4500" u="sng">
                <a:solidFill>
                  <a:srgbClr val="FFFFFF"/>
                </a:solidFill>
              </a:defRPr>
            </a:pPr>
            <a:r>
              <a:t>Affordability: </a:t>
            </a:r>
          </a:p>
          <a:p>
            <a:pPr algn="l">
              <a:defRPr sz="4000">
                <a:solidFill>
                  <a:srgbClr val="FFFFFF"/>
                </a:solidFill>
              </a:defRPr>
            </a:pPr>
            <a:r>
              <a:t>- Customers: Zero fees</a:t>
            </a:r>
          </a:p>
          <a:p>
            <a:pPr algn="l">
              <a:defRPr sz="4000">
                <a:solidFill>
                  <a:srgbClr val="FFFFFF"/>
                </a:solidFill>
              </a:defRPr>
            </a:pPr>
            <a:r>
              <a:t>- Location Management: 5% mgt fee on each booking. (Separately charged for additional reports).</a:t>
            </a:r>
          </a:p>
          <a:p>
            <a:pPr marL="228600" indent="-228600" algn="l">
              <a:buSzPct val="100000"/>
              <a:buChar char="•"/>
              <a:defRPr sz="4500">
                <a:solidFill>
                  <a:srgbClr val="FFFFFF"/>
                </a:solidFill>
              </a:defRPr>
            </a:pPr>
            <a:endParaRPr/>
          </a:p>
          <a:p>
            <a:pPr algn="l">
              <a:defRPr sz="4500">
                <a:solidFill>
                  <a:srgbClr val="FFFFFF"/>
                </a:solidFill>
              </a:defRPr>
            </a:pPr>
            <a:r>
              <a:t>Hence it’s safe to assume that Sportizza Project is </a:t>
            </a:r>
            <a:r>
              <a:rPr b="1" i="1"/>
              <a:t>operationally feasible.</a:t>
            </a:r>
          </a:p>
        </p:txBody>
      </p:sp>
      <p:sp>
        <p:nvSpPr>
          <p:cNvPr id="449" name="Text"/>
          <p:cNvSpPr txBox="1"/>
          <p:nvPr/>
        </p:nvSpPr>
        <p:spPr>
          <a:xfrm>
            <a:off x="1241839" y="6998181"/>
            <a:ext cx="16720310"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500"/>
            </a:pPr>
            <a:endParaRPr/>
          </a:p>
        </p:txBody>
      </p:sp>
      <p:pic>
        <p:nvPicPr>
          <p:cNvPr id="450" name="Image" descr="Image"/>
          <p:cNvPicPr>
            <a:picLocks noChangeAspect="1"/>
          </p:cNvPicPr>
          <p:nvPr/>
        </p:nvPicPr>
        <p:blipFill>
          <a:blip r:embed="rId3"/>
          <a:stretch>
            <a:fillRect/>
          </a:stretch>
        </p:blipFill>
        <p:spPr>
          <a:xfrm>
            <a:off x="15929798" y="7412652"/>
            <a:ext cx="6350001" cy="25400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52" name="Legal &amp; ethical feasibility"/>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Legal &amp; ethical feasibility</a:t>
            </a:r>
          </a:p>
        </p:txBody>
      </p:sp>
      <p:sp>
        <p:nvSpPr>
          <p:cNvPr id="453" name="Slide Number"/>
          <p:cNvSpPr txBox="1">
            <a:spLocks noGrp="1"/>
          </p:cNvSpPr>
          <p:nvPr>
            <p:ph type="sldNum" sz="quarter" idx="2"/>
          </p:nvPr>
        </p:nvSpPr>
        <p:spPr>
          <a:xfrm>
            <a:off x="23622000" y="13080999"/>
            <a:ext cx="325527"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45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55" name="Sensitive data of the users have to be protected as per GDPR laws.…"/>
          <p:cNvSpPr txBox="1"/>
          <p:nvPr/>
        </p:nvSpPr>
        <p:spPr>
          <a:xfrm>
            <a:off x="2107311" y="2679688"/>
            <a:ext cx="18378312" cy="627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28600" indent="-228600" algn="l">
              <a:buSzPct val="100000"/>
              <a:buChar char="•"/>
              <a:defRPr sz="4500"/>
            </a:pPr>
            <a:r>
              <a:t>Sensitive data of the users have to be protected as per GDPR laws.</a:t>
            </a:r>
          </a:p>
          <a:p>
            <a:pPr algn="l">
              <a:defRPr sz="4500"/>
            </a:pPr>
            <a:endParaRPr/>
          </a:p>
          <a:p>
            <a:pPr marL="228600" indent="-228600" algn="l">
              <a:buSzPct val="100000"/>
              <a:buChar char="•"/>
              <a:defRPr sz="4500"/>
            </a:pPr>
            <a:r>
              <a:t>Hierarchical based login mechanism to prevent access to unauthorised data.</a:t>
            </a:r>
          </a:p>
          <a:p>
            <a:pPr algn="l">
              <a:defRPr sz="4500"/>
            </a:pPr>
            <a:endParaRPr/>
          </a:p>
          <a:p>
            <a:pPr marL="228600" indent="-228600" algn="l">
              <a:buSzPct val="100000"/>
              <a:buChar char="•"/>
              <a:defRPr sz="4500"/>
            </a:pPr>
            <a:r>
              <a:t>Secure Online payments 3rd party Application for online payment payment processing.</a:t>
            </a:r>
          </a:p>
          <a:p>
            <a:pPr algn="l">
              <a:defRPr sz="4500"/>
            </a:pPr>
            <a:endParaRPr/>
          </a:p>
          <a:p>
            <a:pPr algn="l">
              <a:defRPr sz="4500"/>
            </a:pPr>
            <a:r>
              <a:t>Thus, the proposed platform of is legally and ethically feasible.</a:t>
            </a:r>
          </a:p>
        </p:txBody>
      </p:sp>
      <p:pic>
        <p:nvPicPr>
          <p:cNvPr id="456" name="Image" descr="Image"/>
          <p:cNvPicPr>
            <a:picLocks noChangeAspect="1"/>
          </p:cNvPicPr>
          <p:nvPr/>
        </p:nvPicPr>
        <p:blipFill>
          <a:blip r:embed="rId2"/>
          <a:srcRect b="8644"/>
          <a:stretch>
            <a:fillRect/>
          </a:stretch>
        </p:blipFill>
        <p:spPr>
          <a:xfrm>
            <a:off x="8076751" y="9243631"/>
            <a:ext cx="4864413" cy="4017286"/>
          </a:xfrm>
          <a:prstGeom prst="rect">
            <a:avLst/>
          </a:prstGeom>
          <a:ln w="12700">
            <a:miter lim="400000"/>
          </a:ln>
        </p:spPr>
      </p:pic>
      <p:pic>
        <p:nvPicPr>
          <p:cNvPr id="457" name="Image" descr="Image"/>
          <p:cNvPicPr>
            <a:picLocks noChangeAspect="1"/>
          </p:cNvPicPr>
          <p:nvPr/>
        </p:nvPicPr>
        <p:blipFill>
          <a:blip r:embed="rId3"/>
          <a:stretch>
            <a:fillRect/>
          </a:stretch>
        </p:blipFill>
        <p:spPr>
          <a:xfrm>
            <a:off x="14685055" y="9022462"/>
            <a:ext cx="7925665" cy="4459508"/>
          </a:xfrm>
          <a:prstGeom prst="rect">
            <a:avLst/>
          </a:prstGeom>
          <a:ln w="12700">
            <a:miter lim="400000"/>
          </a:ln>
        </p:spPr>
      </p:pic>
      <p:pic>
        <p:nvPicPr>
          <p:cNvPr id="458" name="Image" descr="Image"/>
          <p:cNvPicPr>
            <a:picLocks noChangeAspect="1"/>
          </p:cNvPicPr>
          <p:nvPr/>
        </p:nvPicPr>
        <p:blipFill>
          <a:blip r:embed="rId4"/>
          <a:stretch>
            <a:fillRect/>
          </a:stretch>
        </p:blipFill>
        <p:spPr>
          <a:xfrm>
            <a:off x="645366" y="9757026"/>
            <a:ext cx="6350001" cy="25400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60" name="Economic feasibility"/>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Economic feasibility</a:t>
            </a:r>
          </a:p>
        </p:txBody>
      </p:sp>
      <p:sp>
        <p:nvSpPr>
          <p:cNvPr id="461" name="Slide Number"/>
          <p:cNvSpPr txBox="1">
            <a:spLocks noGrp="1"/>
          </p:cNvSpPr>
          <p:nvPr>
            <p:ph type="sldNum" sz="quarter" idx="2"/>
          </p:nvPr>
        </p:nvSpPr>
        <p:spPr>
          <a:xfrm>
            <a:off x="23622000" y="13080999"/>
            <a:ext cx="378562"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46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63" name="Need to add the cost of domain fees and hosting fees"/>
          <p:cNvSpPr txBox="1"/>
          <p:nvPr/>
        </p:nvSpPr>
        <p:spPr>
          <a:xfrm>
            <a:off x="8849944" y="12613692"/>
            <a:ext cx="66841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Need to add the cost of domain fees and hosting fees</a:t>
            </a:r>
          </a:p>
        </p:txBody>
      </p:sp>
      <p:pic>
        <p:nvPicPr>
          <p:cNvPr id="464" name="Image" descr="Image"/>
          <p:cNvPicPr>
            <a:picLocks noChangeAspect="1"/>
          </p:cNvPicPr>
          <p:nvPr/>
        </p:nvPicPr>
        <p:blipFill>
          <a:blip r:embed="rId2"/>
          <a:stretch>
            <a:fillRect/>
          </a:stretch>
        </p:blipFill>
        <p:spPr>
          <a:xfrm>
            <a:off x="17860382" y="7668073"/>
            <a:ext cx="4935770" cy="2961463"/>
          </a:xfrm>
          <a:prstGeom prst="rect">
            <a:avLst/>
          </a:prstGeom>
          <a:ln w="12700">
            <a:miter lim="400000"/>
          </a:ln>
        </p:spPr>
      </p:pic>
      <p:pic>
        <p:nvPicPr>
          <p:cNvPr id="465" name="Image" descr="Image"/>
          <p:cNvPicPr>
            <a:picLocks noChangeAspect="1"/>
          </p:cNvPicPr>
          <p:nvPr/>
        </p:nvPicPr>
        <p:blipFill>
          <a:blip r:embed="rId3"/>
          <a:stretch>
            <a:fillRect/>
          </a:stretch>
        </p:blipFill>
        <p:spPr>
          <a:xfrm>
            <a:off x="16935411" y="4097867"/>
            <a:ext cx="6350001" cy="2540001"/>
          </a:xfrm>
          <a:prstGeom prst="rect">
            <a:avLst/>
          </a:prstGeom>
          <a:ln w="12700">
            <a:miter lim="400000"/>
          </a:ln>
        </p:spPr>
      </p:pic>
      <p:sp>
        <p:nvSpPr>
          <p:cNvPr id="466" name="Planning to use PayHere sandbox during the development stage.…"/>
          <p:cNvSpPr/>
          <p:nvPr/>
        </p:nvSpPr>
        <p:spPr>
          <a:xfrm>
            <a:off x="384330" y="3337026"/>
            <a:ext cx="15602644" cy="7041948"/>
          </a:xfrm>
          <a:prstGeom prst="roundRect">
            <a:avLst>
              <a:gd name="adj" fmla="val 2705"/>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653142" indent="-653142" algn="l">
              <a:buClr>
                <a:schemeClr val="accent4">
                  <a:hueOff val="-257346"/>
                  <a:lumOff val="-4635"/>
                </a:schemeClr>
              </a:buClr>
              <a:buSzPct val="250000"/>
              <a:buChar char="•"/>
              <a:defRPr sz="5000">
                <a:solidFill>
                  <a:schemeClr val="accent5"/>
                </a:solidFill>
                <a:latin typeface="Avenir Next Medium"/>
                <a:ea typeface="Avenir Next Medium"/>
                <a:cs typeface="Avenir Next Medium"/>
                <a:sym typeface="Avenir Next Medium"/>
              </a:defRPr>
            </a:pPr>
            <a:endParaRPr/>
          </a:p>
          <a:p>
            <a:pPr marL="653142" indent="-653142" algn="l">
              <a:buClr>
                <a:schemeClr val="accent4">
                  <a:hueOff val="-257346"/>
                  <a:lumOff val="-4635"/>
                </a:schemeClr>
              </a:buClr>
              <a:buSzPct val="250000"/>
              <a:buChar char="•"/>
              <a:defRPr sz="5000">
                <a:solidFill>
                  <a:schemeClr val="accent5"/>
                </a:solidFill>
                <a:latin typeface="Avenir Next Medium"/>
                <a:ea typeface="Avenir Next Medium"/>
                <a:cs typeface="Avenir Next Medium"/>
                <a:sym typeface="Avenir Next Medium"/>
              </a:defRPr>
            </a:pPr>
            <a:r>
              <a:t>Planning to use PayHere sandbox during the development stage.</a:t>
            </a:r>
          </a:p>
          <a:p>
            <a:pPr marL="653142" indent="-653142" algn="l">
              <a:buClr>
                <a:schemeClr val="accent4">
                  <a:hueOff val="-257346"/>
                  <a:lumOff val="-4635"/>
                </a:schemeClr>
              </a:buClr>
              <a:buSzPct val="250000"/>
              <a:buChar char="•"/>
              <a:defRPr sz="5000">
                <a:solidFill>
                  <a:schemeClr val="accent5"/>
                </a:solidFill>
                <a:latin typeface="Avenir Next Medium"/>
                <a:ea typeface="Avenir Next Medium"/>
                <a:cs typeface="Avenir Next Medium"/>
                <a:sym typeface="Avenir Next Medium"/>
              </a:defRPr>
            </a:pPr>
            <a:r>
              <a:t>For Hosting services, Amazon Web Services’ Free Tier.</a:t>
            </a:r>
          </a:p>
          <a:p>
            <a:pPr marL="653142" indent="-653142" algn="l">
              <a:buClr>
                <a:schemeClr val="accent4">
                  <a:hueOff val="-257346"/>
                  <a:lumOff val="-4635"/>
                </a:schemeClr>
              </a:buClr>
              <a:buSzPct val="250000"/>
              <a:buChar char="•"/>
              <a:defRPr sz="5000">
                <a:solidFill>
                  <a:schemeClr val="accent5"/>
                </a:solidFill>
                <a:latin typeface="Avenir Next Medium"/>
                <a:ea typeface="Avenir Next Medium"/>
                <a:cs typeface="Avenir Next Medium"/>
                <a:sym typeface="Avenir Next Medium"/>
              </a:defRPr>
            </a:pPr>
            <a:r>
              <a:t>All other IDEs and softwares used for development are freely available.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468" name="Scheduling feasibility"/>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Scheduling feasibility</a:t>
            </a:r>
          </a:p>
        </p:txBody>
      </p:sp>
      <p:sp>
        <p:nvSpPr>
          <p:cNvPr id="469" name="Slide Number"/>
          <p:cNvSpPr txBox="1">
            <a:spLocks noGrp="1"/>
          </p:cNvSpPr>
          <p:nvPr>
            <p:ph type="sldNum" sz="quarter" idx="2"/>
          </p:nvPr>
        </p:nvSpPr>
        <p:spPr>
          <a:xfrm>
            <a:off x="23622000" y="13080999"/>
            <a:ext cx="372618"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47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71" name="Requirement Analysis"/>
          <p:cNvSpPr/>
          <p:nvPr/>
        </p:nvSpPr>
        <p:spPr>
          <a:xfrm>
            <a:off x="1311770" y="2465360"/>
            <a:ext cx="3513929" cy="175696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Requirement Analysis</a:t>
            </a:r>
          </a:p>
        </p:txBody>
      </p:sp>
      <p:sp>
        <p:nvSpPr>
          <p:cNvPr id="472" name="Feasibility study"/>
          <p:cNvSpPr/>
          <p:nvPr/>
        </p:nvSpPr>
        <p:spPr>
          <a:xfrm>
            <a:off x="4684929" y="3905877"/>
            <a:ext cx="3513929" cy="175696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hueOff val="-647545"/>
              <a:lumOff val="-463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Feasibility study</a:t>
            </a:r>
          </a:p>
        </p:txBody>
      </p:sp>
      <p:sp>
        <p:nvSpPr>
          <p:cNvPr id="473" name="System design"/>
          <p:cNvSpPr/>
          <p:nvPr/>
        </p:nvSpPr>
        <p:spPr>
          <a:xfrm>
            <a:off x="8405326" y="5422472"/>
            <a:ext cx="3513929" cy="1756964"/>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System design</a:t>
            </a:r>
          </a:p>
        </p:txBody>
      </p:sp>
      <p:sp>
        <p:nvSpPr>
          <p:cNvPr id="474" name="Testing"/>
          <p:cNvSpPr/>
          <p:nvPr/>
        </p:nvSpPr>
        <p:spPr>
          <a:xfrm>
            <a:off x="15630492" y="8569655"/>
            <a:ext cx="3513928" cy="175696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satOff val="-1391"/>
              <a:lumOff val="-497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Testing</a:t>
            </a:r>
          </a:p>
        </p:txBody>
      </p:sp>
      <p:sp>
        <p:nvSpPr>
          <p:cNvPr id="475" name="Implementation"/>
          <p:cNvSpPr/>
          <p:nvPr/>
        </p:nvSpPr>
        <p:spPr>
          <a:xfrm>
            <a:off x="11841361" y="6935754"/>
            <a:ext cx="3671129" cy="183556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hueOff val="609139"/>
              <a:lumOff val="1616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Implementation</a:t>
            </a:r>
          </a:p>
        </p:txBody>
      </p:sp>
      <p:sp>
        <p:nvSpPr>
          <p:cNvPr id="476" name="Deployment"/>
          <p:cNvSpPr/>
          <p:nvPr/>
        </p:nvSpPr>
        <p:spPr>
          <a:xfrm>
            <a:off x="19262424" y="10175048"/>
            <a:ext cx="3671129" cy="1835565"/>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Deployment</a:t>
            </a:r>
          </a:p>
        </p:txBody>
      </p:sp>
      <p:sp>
        <p:nvSpPr>
          <p:cNvPr id="477" name="Arrow 7"/>
          <p:cNvSpPr/>
          <p:nvPr/>
        </p:nvSpPr>
        <p:spPr>
          <a:xfrm rot="9026981">
            <a:off x="5040056" y="2449092"/>
            <a:ext cx="1332968" cy="1705798"/>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78" name="Arrow 7"/>
          <p:cNvSpPr/>
          <p:nvPr/>
        </p:nvSpPr>
        <p:spPr>
          <a:xfrm rot="9026981">
            <a:off x="8413516" y="3889609"/>
            <a:ext cx="1332968" cy="1705798"/>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79" name="Arrow 7"/>
          <p:cNvSpPr/>
          <p:nvPr/>
        </p:nvSpPr>
        <p:spPr>
          <a:xfrm rot="9026981">
            <a:off x="12157610" y="5406204"/>
            <a:ext cx="1332968" cy="1705797"/>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80" name="Arrow 7"/>
          <p:cNvSpPr/>
          <p:nvPr/>
        </p:nvSpPr>
        <p:spPr>
          <a:xfrm rot="9026981">
            <a:off x="15777474" y="6875519"/>
            <a:ext cx="1457017" cy="1864543"/>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81" name="Arrow 7"/>
          <p:cNvSpPr/>
          <p:nvPr/>
        </p:nvSpPr>
        <p:spPr>
          <a:xfrm rot="9026981">
            <a:off x="19408829" y="8553388"/>
            <a:ext cx="1332968" cy="1705798"/>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82" name="Waterfall…"/>
          <p:cNvSpPr/>
          <p:nvPr/>
        </p:nvSpPr>
        <p:spPr>
          <a:xfrm>
            <a:off x="18248011" y="1800215"/>
            <a:ext cx="3808219" cy="3810748"/>
          </a:xfrm>
          <a:prstGeom prst="ellipse">
            <a:avLst/>
          </a:prstGeom>
          <a:solidFill>
            <a:schemeClr val="accent4">
              <a:hueOff val="-257346"/>
              <a:lumOff val="-463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4000" cap="all">
                <a:latin typeface="Proxima Nova Extrabold"/>
                <a:ea typeface="Proxima Nova Extrabold"/>
                <a:cs typeface="Proxima Nova Extrabold"/>
                <a:sym typeface="Proxima Nova Extrabold"/>
              </a:defRPr>
            </a:pPr>
            <a:r>
              <a:t>Waterfall </a:t>
            </a:r>
          </a:p>
          <a:p>
            <a:pPr>
              <a:lnSpc>
                <a:spcPct val="120000"/>
              </a:lnSpc>
              <a:defRPr sz="4000" cap="all">
                <a:latin typeface="Proxima Nova Extrabold"/>
                <a:ea typeface="Proxima Nova Extrabold"/>
                <a:cs typeface="Proxima Nova Extrabold"/>
                <a:sym typeface="Proxima Nova Extrabold"/>
              </a:defRPr>
            </a:pPr>
            <a:r>
              <a:t>model</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84" name="Budgeted time"/>
          <p:cNvSpPr txBox="1">
            <a:spLocks noGrp="1"/>
          </p:cNvSpPr>
          <p:nvPr>
            <p:ph type="body" sz="quarter" idx="1"/>
          </p:nvPr>
        </p:nvSpPr>
        <p:spPr>
          <a:xfrm>
            <a:off x="2712522" y="1268268"/>
            <a:ext cx="18958956" cy="2447170"/>
          </a:xfrm>
          <a:prstGeom prst="rect">
            <a:avLst/>
          </a:prstGeom>
        </p:spPr>
        <p:txBody>
          <a:bodyPr/>
          <a:lstStyle>
            <a:lvl1pPr defTabSz="233679">
              <a:defRPr sz="20000" spc="-200">
                <a:solidFill>
                  <a:schemeClr val="accent5">
                    <a:hueOff val="-198519"/>
                    <a:lumOff val="25000"/>
                  </a:schemeClr>
                </a:solidFill>
              </a:defRPr>
            </a:lvl1pPr>
          </a:lstStyle>
          <a:p>
            <a:r>
              <a:t>Budgeted time</a:t>
            </a:r>
          </a:p>
        </p:txBody>
      </p:sp>
      <p:sp>
        <p:nvSpPr>
          <p:cNvPr id="485" name="4 members * 10 hours per week = 40 hours per week…"/>
          <p:cNvSpPr txBox="1">
            <a:spLocks noGrp="1"/>
          </p:cNvSpPr>
          <p:nvPr>
            <p:ph type="body" idx="21"/>
          </p:nvPr>
        </p:nvSpPr>
        <p:spPr>
          <a:xfrm>
            <a:off x="3310267" y="5878086"/>
            <a:ext cx="17763466" cy="50598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84886">
              <a:defRPr sz="4980" b="1" i="1" spc="-49">
                <a:latin typeface="Proxima Nova"/>
                <a:ea typeface="Proxima Nova"/>
                <a:cs typeface="Proxima Nova"/>
                <a:sym typeface="Proxima Nova"/>
              </a:defRPr>
            </a:pPr>
            <a:r>
              <a:t>4 members * 10 hours per week = 40 hours per week</a:t>
            </a:r>
          </a:p>
          <a:p>
            <a:pPr defTabSz="484886">
              <a:defRPr sz="4980" b="1" i="1" spc="-49">
                <a:latin typeface="Proxima Nova"/>
                <a:ea typeface="Proxima Nova"/>
                <a:cs typeface="Proxima Nova"/>
                <a:sym typeface="Proxima Nova"/>
              </a:defRPr>
            </a:pPr>
            <a:endParaRPr/>
          </a:p>
          <a:p>
            <a:pPr defTabSz="484886">
              <a:defRPr sz="4980" b="1" i="1" spc="-49">
                <a:latin typeface="Proxima Nova"/>
                <a:ea typeface="Proxima Nova"/>
                <a:cs typeface="Proxima Nova"/>
                <a:sym typeface="Proxima Nova"/>
              </a:defRPr>
            </a:pPr>
            <a:r>
              <a:t>40 hours/week *30 weeks = 1200 hours</a:t>
            </a:r>
          </a:p>
          <a:p>
            <a:pPr defTabSz="484886">
              <a:defRPr sz="4980" b="1" i="1" spc="-49">
                <a:latin typeface="Proxima Nova"/>
                <a:ea typeface="Proxima Nova"/>
                <a:cs typeface="Proxima Nova"/>
                <a:sym typeface="Proxima Nova"/>
              </a:defRPr>
            </a:pPr>
            <a:r>
              <a:t>Risk buffer = 24o hours</a:t>
            </a:r>
          </a:p>
          <a:p>
            <a:pPr defTabSz="484886">
              <a:defRPr sz="4980" b="1" i="1" spc="-49">
                <a:latin typeface="Proxima Nova"/>
                <a:ea typeface="Proxima Nova"/>
                <a:cs typeface="Proxima Nova"/>
                <a:sym typeface="Proxima Nova"/>
              </a:defRPr>
            </a:pPr>
            <a:endParaRPr/>
          </a:p>
          <a:p>
            <a:pPr defTabSz="484886">
              <a:defRPr sz="4980" b="1" i="1" spc="-49">
                <a:latin typeface="Proxima Nova"/>
                <a:ea typeface="Proxima Nova"/>
                <a:cs typeface="Proxima Nova"/>
                <a:sym typeface="Proxima Nova"/>
              </a:defRPr>
            </a:pPr>
            <a:r>
              <a:t>Hence, total budgeted time = 1440 hours</a:t>
            </a:r>
          </a:p>
        </p:txBody>
      </p:sp>
      <p:sp>
        <p:nvSpPr>
          <p:cNvPr id="486" name="Slide Number"/>
          <p:cNvSpPr txBox="1">
            <a:spLocks noGrp="1"/>
          </p:cNvSpPr>
          <p:nvPr>
            <p:ph type="sldNum" sz="quarter" idx="2"/>
          </p:nvPr>
        </p:nvSpPr>
        <p:spPr>
          <a:xfrm>
            <a:off x="23622000" y="13080999"/>
            <a:ext cx="37353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487"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488" name="*The above time is only a budgeted time and always there can be favourable and adverse variances"/>
          <p:cNvSpPr txBox="1"/>
          <p:nvPr/>
        </p:nvSpPr>
        <p:spPr>
          <a:xfrm>
            <a:off x="702093" y="11765239"/>
            <a:ext cx="1506508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vl1pPr>
          </a:lstStyle>
          <a:p>
            <a:r>
              <a:t>*The above time is only a budgeted time and always there can be favourable and adverse variances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Gantt chart"/>
          <p:cNvSpPr txBox="1">
            <a:spLocks noGrp="1"/>
          </p:cNvSpPr>
          <p:nvPr>
            <p:ph type="title"/>
          </p:nvPr>
        </p:nvSpPr>
        <p:spPr>
          <a:xfrm>
            <a:off x="1219200" y="1219200"/>
            <a:ext cx="21945600" cy="1014047"/>
          </a:xfrm>
          <a:prstGeom prst="rect">
            <a:avLst/>
          </a:prstGeom>
        </p:spPr>
        <p:txBody>
          <a:bodyPr/>
          <a:lstStyle>
            <a:lvl1pPr algn="ctr" defTabSz="511809">
              <a:defRPr sz="7192" spc="-71">
                <a:solidFill>
                  <a:schemeClr val="accent5"/>
                </a:solidFill>
              </a:defRPr>
            </a:lvl1pPr>
          </a:lstStyle>
          <a:p>
            <a:r>
              <a:t>Gantt chart</a:t>
            </a:r>
          </a:p>
        </p:txBody>
      </p:sp>
      <p:sp>
        <p:nvSpPr>
          <p:cNvPr id="491" name="Slide Number"/>
          <p:cNvSpPr txBox="1">
            <a:spLocks noGrp="1"/>
          </p:cNvSpPr>
          <p:nvPr>
            <p:ph type="sldNum" sz="quarter" idx="2"/>
          </p:nvPr>
        </p:nvSpPr>
        <p:spPr>
          <a:xfrm>
            <a:off x="23622000" y="13080999"/>
            <a:ext cx="37947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49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493" name="Screenshot 2021-06-16 at 09.34.33.png" descr="Screenshot 2021-06-16 at 09.34.33.png"/>
          <p:cNvPicPr>
            <a:picLocks noChangeAspect="1"/>
          </p:cNvPicPr>
          <p:nvPr/>
        </p:nvPicPr>
        <p:blipFill>
          <a:blip r:embed="rId2"/>
          <a:stretch>
            <a:fillRect/>
          </a:stretch>
        </p:blipFill>
        <p:spPr>
          <a:xfrm>
            <a:off x="149462" y="2219673"/>
            <a:ext cx="24194360" cy="10172629"/>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495" name="Limitations &amp;…"/>
          <p:cNvSpPr txBox="1">
            <a:spLocks noGrp="1"/>
          </p:cNvSpPr>
          <p:nvPr>
            <p:ph type="title"/>
          </p:nvPr>
        </p:nvSpPr>
        <p:spPr>
          <a:xfrm>
            <a:off x="1221878" y="7869696"/>
            <a:ext cx="8356601" cy="3068291"/>
          </a:xfrm>
          <a:prstGeom prst="rect">
            <a:avLst/>
          </a:prstGeom>
        </p:spPr>
        <p:txBody>
          <a:bodyPr/>
          <a:lstStyle/>
          <a:p>
            <a:pPr algn="ctr">
              <a:defRPr>
                <a:solidFill>
                  <a:schemeClr val="accent5">
                    <a:satOff val="-1391"/>
                    <a:lumOff val="-4973"/>
                  </a:schemeClr>
                </a:solidFill>
              </a:defRPr>
            </a:pPr>
            <a:r>
              <a:t>Limitations &amp; </a:t>
            </a:r>
          </a:p>
          <a:p>
            <a:pPr algn="ctr">
              <a:defRPr>
                <a:solidFill>
                  <a:schemeClr val="accent5">
                    <a:satOff val="-1391"/>
                    <a:lumOff val="-4973"/>
                  </a:schemeClr>
                </a:solidFill>
              </a:defRPr>
            </a:pPr>
            <a:r>
              <a:t>Constraints </a:t>
            </a:r>
          </a:p>
        </p:txBody>
      </p:sp>
      <p:sp>
        <p:nvSpPr>
          <p:cNvPr id="496" name="07"/>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07</a:t>
            </a:r>
          </a:p>
        </p:txBody>
      </p:sp>
      <p:pic>
        <p:nvPicPr>
          <p:cNvPr id="497" name="noun_restriction_3188955.png" descr="noun_restriction_3188955.png"/>
          <p:cNvPicPr>
            <a:picLocks noChangeAspect="1"/>
          </p:cNvPicPr>
          <p:nvPr/>
        </p:nvPicPr>
        <p:blipFill>
          <a:blip r:embed="rId2"/>
          <a:srcRect b="12936"/>
          <a:stretch>
            <a:fillRect/>
          </a:stretch>
        </p:blipFill>
        <p:spPr>
          <a:xfrm>
            <a:off x="12477501" y="2892418"/>
            <a:ext cx="8356436" cy="7275419"/>
          </a:xfrm>
          <a:prstGeom prst="rect">
            <a:avLst/>
          </a:prstGeom>
          <a:ln w="12700">
            <a:miter lim="400000"/>
          </a:ln>
        </p:spPr>
      </p:pic>
      <p:sp>
        <p:nvSpPr>
          <p:cNvPr id="498" name="Slide Number"/>
          <p:cNvSpPr txBox="1">
            <a:spLocks noGrp="1"/>
          </p:cNvSpPr>
          <p:nvPr>
            <p:ph type="sldNum" sz="quarter" idx="2"/>
          </p:nvPr>
        </p:nvSpPr>
        <p:spPr>
          <a:xfrm>
            <a:off x="23622000" y="13080999"/>
            <a:ext cx="379705"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499"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501" name="Limitations &amp; constraints"/>
          <p:cNvSpPr txBox="1">
            <a:spLocks noGrp="1"/>
          </p:cNvSpPr>
          <p:nvPr>
            <p:ph type="title"/>
          </p:nvPr>
        </p:nvSpPr>
        <p:spPr>
          <a:xfrm>
            <a:off x="1219200" y="792657"/>
            <a:ext cx="21945600" cy="2298701"/>
          </a:xfrm>
          <a:prstGeom prst="rect">
            <a:avLst/>
          </a:prstGeom>
        </p:spPr>
        <p:txBody>
          <a:bodyPr>
            <a:normAutofit fontScale="90000"/>
          </a:bodyPr>
          <a:lstStyle>
            <a:lvl1pPr algn="ctr">
              <a:lnSpc>
                <a:spcPct val="150000"/>
              </a:lnSpc>
              <a:defRPr>
                <a:solidFill>
                  <a:schemeClr val="accent5"/>
                </a:solidFill>
              </a:defRPr>
            </a:lvl1pPr>
          </a:lstStyle>
          <a:p>
            <a:r>
              <a:t>Limitations &amp; constraints</a:t>
            </a:r>
          </a:p>
        </p:txBody>
      </p:sp>
      <p:sp>
        <p:nvSpPr>
          <p:cNvPr id="502" name="Slide Number"/>
          <p:cNvSpPr txBox="1">
            <a:spLocks noGrp="1"/>
          </p:cNvSpPr>
          <p:nvPr>
            <p:ph type="sldNum" sz="quarter" idx="2"/>
          </p:nvPr>
        </p:nvSpPr>
        <p:spPr>
          <a:xfrm>
            <a:off x="23622000" y="13080999"/>
            <a:ext cx="363017"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503"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504" name="Cash Payments aren’t handled by the platform.…"/>
          <p:cNvSpPr/>
          <p:nvPr/>
        </p:nvSpPr>
        <p:spPr>
          <a:xfrm>
            <a:off x="2766220" y="3142651"/>
            <a:ext cx="18851560" cy="8533513"/>
          </a:xfrm>
          <a:prstGeom prst="roundRect">
            <a:avLst>
              <a:gd name="adj" fmla="val 223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489857" indent="-489857" algn="l">
              <a:lnSpc>
                <a:spcPct val="120000"/>
              </a:lnSpc>
              <a:buClr>
                <a:schemeClr val="accent4">
                  <a:hueOff val="-257346"/>
                  <a:lumOff val="-4635"/>
                </a:schemeClr>
              </a:buClr>
              <a:buSzPct val="250000"/>
              <a:buChar char="•"/>
              <a:defRPr sz="4000" b="1" cap="all">
                <a:solidFill>
                  <a:srgbClr val="929292"/>
                </a:solidFill>
                <a:latin typeface="Avenir Next Regular"/>
                <a:ea typeface="Avenir Next Regular"/>
                <a:cs typeface="Avenir Next Regular"/>
                <a:sym typeface="Avenir Next Regular"/>
              </a:defRPr>
            </a:pPr>
            <a:r>
              <a:t>Cash Payments aren’t handled by the platform.</a:t>
            </a:r>
          </a:p>
          <a:p>
            <a:pPr marL="489857" indent="-489857" algn="l">
              <a:lnSpc>
                <a:spcPct val="120000"/>
              </a:lnSpc>
              <a:buClr>
                <a:schemeClr val="accent4">
                  <a:hueOff val="-257346"/>
                  <a:lumOff val="-4635"/>
                </a:schemeClr>
              </a:buClr>
              <a:buSzPct val="250000"/>
              <a:buChar char="•"/>
              <a:defRPr sz="4000" b="1" cap="all">
                <a:solidFill>
                  <a:srgbClr val="929292"/>
                </a:solidFill>
                <a:latin typeface="Avenir Next Regular"/>
                <a:ea typeface="Avenir Next Regular"/>
                <a:cs typeface="Avenir Next Regular"/>
                <a:sym typeface="Avenir Next Regular"/>
              </a:defRPr>
            </a:pPr>
            <a:r>
              <a:t>Booking rescheduling is not possible.</a:t>
            </a:r>
          </a:p>
          <a:p>
            <a:pPr marL="489857" indent="-489857" algn="l">
              <a:lnSpc>
                <a:spcPct val="120000"/>
              </a:lnSpc>
              <a:buClr>
                <a:schemeClr val="accent4">
                  <a:hueOff val="-257346"/>
                  <a:lumOff val="-4635"/>
                </a:schemeClr>
              </a:buClr>
              <a:buSzPct val="250000"/>
              <a:buChar char="•"/>
              <a:defRPr sz="4000" b="1" cap="all">
                <a:solidFill>
                  <a:srgbClr val="929292"/>
                </a:solidFill>
                <a:latin typeface="Avenir Next Regular"/>
                <a:ea typeface="Avenir Next Regular"/>
                <a:cs typeface="Avenir Next Regular"/>
                <a:sym typeface="Avenir Next Regular"/>
              </a:defRPr>
            </a:pPr>
            <a:r>
              <a:t>Discount code feature is not available at the proposed product.</a:t>
            </a:r>
          </a:p>
          <a:p>
            <a:pPr marL="489857" indent="-489857" algn="l">
              <a:lnSpc>
                <a:spcPct val="120000"/>
              </a:lnSpc>
              <a:buClr>
                <a:schemeClr val="accent4">
                  <a:hueOff val="-257346"/>
                  <a:lumOff val="-4635"/>
                </a:schemeClr>
              </a:buClr>
              <a:buSzPct val="250000"/>
              <a:buChar char="•"/>
              <a:defRPr sz="4000" b="1" cap="all">
                <a:solidFill>
                  <a:srgbClr val="929292"/>
                </a:solidFill>
                <a:latin typeface="Avenir Next Regular"/>
                <a:ea typeface="Avenir Next Regular"/>
                <a:cs typeface="Avenir Next Regular"/>
                <a:sym typeface="Avenir Next Regular"/>
              </a:defRPr>
            </a:pPr>
            <a:r>
              <a:t>Government controlled sports arena’s who don’t want to use a third party software might not get registered in sportizza.</a:t>
            </a:r>
          </a:p>
          <a:p>
            <a:pPr marL="489857" indent="-489857" algn="l">
              <a:lnSpc>
                <a:spcPct val="120000"/>
              </a:lnSpc>
              <a:buClr>
                <a:schemeClr val="accent4">
                  <a:hueOff val="-257346"/>
                  <a:lumOff val="-4635"/>
                </a:schemeClr>
              </a:buClr>
              <a:buSzPct val="250000"/>
              <a:buChar char="•"/>
              <a:defRPr sz="4000" b="1" cap="all">
                <a:solidFill>
                  <a:srgbClr val="929292"/>
                </a:solidFill>
                <a:latin typeface="Avenir Next Regular"/>
                <a:ea typeface="Avenir Next Regular"/>
                <a:cs typeface="Avenir Next Regular"/>
                <a:sym typeface="Avenir Next Regular"/>
              </a:defRPr>
            </a:pPr>
            <a:r>
              <a:t>Use of waterfall model makes it hard to change the requirements.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506" name="Technologies"/>
          <p:cNvSpPr txBox="1">
            <a:spLocks noGrp="1"/>
          </p:cNvSpPr>
          <p:nvPr>
            <p:ph type="title"/>
          </p:nvPr>
        </p:nvSpPr>
        <p:spPr>
          <a:xfrm>
            <a:off x="1221878" y="8609291"/>
            <a:ext cx="8356601" cy="1589102"/>
          </a:xfrm>
          <a:prstGeom prst="rect">
            <a:avLst/>
          </a:prstGeom>
        </p:spPr>
        <p:txBody>
          <a:bodyPr/>
          <a:lstStyle>
            <a:lvl1pPr algn="ctr">
              <a:defRPr>
                <a:solidFill>
                  <a:schemeClr val="accent5">
                    <a:satOff val="-1391"/>
                    <a:lumOff val="-4973"/>
                  </a:schemeClr>
                </a:solidFill>
              </a:defRPr>
            </a:lvl1pPr>
          </a:lstStyle>
          <a:p>
            <a:r>
              <a:t>Technologies </a:t>
            </a:r>
          </a:p>
        </p:txBody>
      </p:sp>
      <p:sp>
        <p:nvSpPr>
          <p:cNvPr id="507" name="08"/>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08</a:t>
            </a:r>
          </a:p>
        </p:txBody>
      </p:sp>
      <p:pic>
        <p:nvPicPr>
          <p:cNvPr id="508" name="noun_Technology_2796034.png" descr="noun_Technology_2796034.png"/>
          <p:cNvPicPr>
            <a:picLocks noChangeAspect="1"/>
          </p:cNvPicPr>
          <p:nvPr/>
        </p:nvPicPr>
        <p:blipFill>
          <a:blip r:embed="rId2"/>
          <a:srcRect b="14233"/>
          <a:stretch>
            <a:fillRect/>
          </a:stretch>
        </p:blipFill>
        <p:spPr>
          <a:xfrm>
            <a:off x="12477501" y="3274417"/>
            <a:ext cx="8356522" cy="7167120"/>
          </a:xfrm>
          <a:prstGeom prst="rect">
            <a:avLst/>
          </a:prstGeom>
          <a:ln w="12700">
            <a:miter lim="400000"/>
          </a:ln>
        </p:spPr>
      </p:pic>
      <p:sp>
        <p:nvSpPr>
          <p:cNvPr id="509" name="Slide Number"/>
          <p:cNvSpPr txBox="1">
            <a:spLocks noGrp="1"/>
          </p:cNvSpPr>
          <p:nvPr>
            <p:ph type="sldNum" sz="quarter" idx="2"/>
          </p:nvPr>
        </p:nvSpPr>
        <p:spPr>
          <a:xfrm>
            <a:off x="23622000" y="13080999"/>
            <a:ext cx="37787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
        <p:nvSpPr>
          <p:cNvPr id="510"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512" name="Back end &amp; database:"/>
          <p:cNvSpPr/>
          <p:nvPr/>
        </p:nvSpPr>
        <p:spPr>
          <a:xfrm>
            <a:off x="13808372" y="3472778"/>
            <a:ext cx="5250854" cy="6770444"/>
          </a:xfrm>
          <a:prstGeom prst="roundRect">
            <a:avLst>
              <a:gd name="adj" fmla="val 15000"/>
            </a:avLst>
          </a:prstGeom>
          <a:solidFill>
            <a:schemeClr val="accent5">
              <a:hueOff val="-482677"/>
              <a:lumOff val="-1079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4000" cap="all">
                <a:solidFill>
                  <a:srgbClr val="FFFFFF"/>
                </a:solidFill>
                <a:latin typeface="Proxima Nova Extrabold"/>
                <a:ea typeface="Proxima Nova Extrabold"/>
                <a:cs typeface="Proxima Nova Extrabold"/>
                <a:sym typeface="Proxima Nova Extrabold"/>
              </a:defRPr>
            </a:pPr>
            <a:r>
              <a:t>Back end &amp; database:</a:t>
            </a: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13" name="Front end:"/>
          <p:cNvSpPr/>
          <p:nvPr/>
        </p:nvSpPr>
        <p:spPr>
          <a:xfrm>
            <a:off x="5205379" y="3472778"/>
            <a:ext cx="5250855" cy="6770444"/>
          </a:xfrm>
          <a:prstGeom prst="roundRect">
            <a:avLst>
              <a:gd name="adj" fmla="val 15000"/>
            </a:avLst>
          </a:prstGeom>
          <a:solidFill>
            <a:schemeClr val="accent4">
              <a:hueOff val="-647545"/>
              <a:lumOff val="-463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4000" cap="all">
                <a:latin typeface="Proxima Nova Extrabold"/>
                <a:ea typeface="Proxima Nova Extrabold"/>
                <a:cs typeface="Proxima Nova Extrabold"/>
                <a:sym typeface="Proxima Nova Extrabold"/>
              </a:defRPr>
            </a:pPr>
            <a:r>
              <a:t>Front end:</a:t>
            </a: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14" name="Frontend, backend &amp; database management"/>
          <p:cNvSpPr txBox="1">
            <a:spLocks noGrp="1"/>
          </p:cNvSpPr>
          <p:nvPr>
            <p:ph type="title"/>
          </p:nvPr>
        </p:nvSpPr>
        <p:spPr>
          <a:xfrm>
            <a:off x="1219200" y="792657"/>
            <a:ext cx="21945600" cy="2298701"/>
          </a:xfrm>
          <a:prstGeom prst="rect">
            <a:avLst/>
          </a:prstGeom>
        </p:spPr>
        <p:txBody>
          <a:bodyPr>
            <a:normAutofit fontScale="90000"/>
          </a:bodyPr>
          <a:lstStyle>
            <a:lvl1pPr algn="ctr">
              <a:lnSpc>
                <a:spcPct val="150000"/>
              </a:lnSpc>
              <a:defRPr>
                <a:solidFill>
                  <a:schemeClr val="accent5"/>
                </a:solidFill>
              </a:defRPr>
            </a:lvl1pPr>
          </a:lstStyle>
          <a:p>
            <a:r>
              <a:t>Frontend, backend &amp; database management</a:t>
            </a:r>
          </a:p>
        </p:txBody>
      </p:sp>
      <p:sp>
        <p:nvSpPr>
          <p:cNvPr id="515" name="Slide Number"/>
          <p:cNvSpPr txBox="1">
            <a:spLocks noGrp="1"/>
          </p:cNvSpPr>
          <p:nvPr>
            <p:ph type="sldNum" sz="quarter" idx="2"/>
          </p:nvPr>
        </p:nvSpPr>
        <p:spPr>
          <a:xfrm>
            <a:off x="23622000" y="13080999"/>
            <a:ext cx="379705"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516"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517" name="Image" descr="Image"/>
          <p:cNvPicPr>
            <a:picLocks noChangeAspect="1"/>
          </p:cNvPicPr>
          <p:nvPr/>
        </p:nvPicPr>
        <p:blipFill>
          <a:blip r:embed="rId2"/>
          <a:stretch>
            <a:fillRect/>
          </a:stretch>
        </p:blipFill>
        <p:spPr>
          <a:xfrm>
            <a:off x="6010877" y="4985112"/>
            <a:ext cx="1675330" cy="1659525"/>
          </a:xfrm>
          <a:prstGeom prst="rect">
            <a:avLst/>
          </a:prstGeom>
          <a:ln w="12700">
            <a:miter lim="400000"/>
          </a:ln>
        </p:spPr>
      </p:pic>
      <p:pic>
        <p:nvPicPr>
          <p:cNvPr id="518" name="Image" descr="Image"/>
          <p:cNvPicPr>
            <a:picLocks noChangeAspect="1"/>
          </p:cNvPicPr>
          <p:nvPr/>
        </p:nvPicPr>
        <p:blipFill>
          <a:blip r:embed="rId3"/>
          <a:stretch>
            <a:fillRect/>
          </a:stretch>
        </p:blipFill>
        <p:spPr>
          <a:xfrm>
            <a:off x="8298944" y="4972412"/>
            <a:ext cx="1178728" cy="1659525"/>
          </a:xfrm>
          <a:prstGeom prst="rect">
            <a:avLst/>
          </a:prstGeom>
          <a:ln w="12700">
            <a:miter lim="400000"/>
          </a:ln>
        </p:spPr>
      </p:pic>
      <p:pic>
        <p:nvPicPr>
          <p:cNvPr id="519" name="Image" descr="Image"/>
          <p:cNvPicPr>
            <a:picLocks noChangeAspect="1"/>
          </p:cNvPicPr>
          <p:nvPr/>
        </p:nvPicPr>
        <p:blipFill>
          <a:blip r:embed="rId4"/>
          <a:stretch>
            <a:fillRect/>
          </a:stretch>
        </p:blipFill>
        <p:spPr>
          <a:xfrm>
            <a:off x="7241443" y="7526966"/>
            <a:ext cx="1178728" cy="1178728"/>
          </a:xfrm>
          <a:prstGeom prst="rect">
            <a:avLst/>
          </a:prstGeom>
          <a:ln w="12700">
            <a:miter lim="400000"/>
          </a:ln>
        </p:spPr>
      </p:pic>
      <p:pic>
        <p:nvPicPr>
          <p:cNvPr id="520" name="Image" descr="Image"/>
          <p:cNvPicPr>
            <a:picLocks noChangeAspect="1"/>
          </p:cNvPicPr>
          <p:nvPr/>
        </p:nvPicPr>
        <p:blipFill>
          <a:blip r:embed="rId5"/>
          <a:stretch>
            <a:fillRect/>
          </a:stretch>
        </p:blipFill>
        <p:spPr>
          <a:xfrm>
            <a:off x="15153515" y="5565591"/>
            <a:ext cx="2560572" cy="1373966"/>
          </a:xfrm>
          <a:prstGeom prst="rect">
            <a:avLst/>
          </a:prstGeom>
          <a:ln w="12700">
            <a:miter lim="400000"/>
          </a:ln>
        </p:spPr>
      </p:pic>
      <p:pic>
        <p:nvPicPr>
          <p:cNvPr id="521" name="Image" descr="Image"/>
          <p:cNvPicPr>
            <a:picLocks noChangeAspect="1"/>
          </p:cNvPicPr>
          <p:nvPr/>
        </p:nvPicPr>
        <p:blipFill>
          <a:blip r:embed="rId6"/>
          <a:stretch>
            <a:fillRect/>
          </a:stretch>
        </p:blipFill>
        <p:spPr>
          <a:xfrm>
            <a:off x="14471980" y="7345195"/>
            <a:ext cx="3923640" cy="202281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181" name="Introduction"/>
          <p:cNvSpPr txBox="1">
            <a:spLocks noGrp="1"/>
          </p:cNvSpPr>
          <p:nvPr>
            <p:ph type="title"/>
          </p:nvPr>
        </p:nvSpPr>
        <p:spPr>
          <a:xfrm>
            <a:off x="1008607" y="6605698"/>
            <a:ext cx="11058590" cy="3782620"/>
          </a:xfrm>
          <a:prstGeom prst="rect">
            <a:avLst/>
          </a:prstGeom>
        </p:spPr>
        <p:txBody>
          <a:bodyPr/>
          <a:lstStyle>
            <a:lvl1pPr algn="ctr">
              <a:defRPr sz="14000" spc="-140">
                <a:solidFill>
                  <a:schemeClr val="accent5">
                    <a:satOff val="-1391"/>
                    <a:lumOff val="-4973"/>
                  </a:schemeClr>
                </a:solidFill>
              </a:defRPr>
            </a:lvl1pPr>
          </a:lstStyle>
          <a:p>
            <a:r>
              <a:t>Introduction</a:t>
            </a:r>
          </a:p>
        </p:txBody>
      </p:sp>
      <p:sp>
        <p:nvSpPr>
          <p:cNvPr id="182" name="Slide Number"/>
          <p:cNvSpPr txBox="1">
            <a:spLocks noGrp="1"/>
          </p:cNvSpPr>
          <p:nvPr>
            <p:ph type="sldNum" sz="quarter" idx="2"/>
          </p:nvPr>
        </p:nvSpPr>
        <p:spPr>
          <a:xfrm>
            <a:off x="23622000" y="13080999"/>
            <a:ext cx="244374"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83" name="GROUP 19: SPORTIZZA - PROJECT PROPOSAL"/>
          <p:cNvSpPr txBox="1"/>
          <p:nvPr/>
        </p:nvSpPr>
        <p:spPr>
          <a:xfrm>
            <a:off x="136279" y="131132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184" name="GROUP 19: SPORTIZZA - PROJECT PROPOSAL"/>
          <p:cNvSpPr txBox="1"/>
          <p:nvPr/>
        </p:nvSpPr>
        <p:spPr>
          <a:xfrm>
            <a:off x="136279" y="131259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185" name="01"/>
          <p:cNvSpPr/>
          <p:nvPr/>
        </p:nvSpPr>
        <p:spPr>
          <a:xfrm>
            <a:off x="3994856"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523" name="Other tools:"/>
          <p:cNvSpPr/>
          <p:nvPr/>
        </p:nvSpPr>
        <p:spPr>
          <a:xfrm>
            <a:off x="9009832" y="2996255"/>
            <a:ext cx="6383724" cy="7723490"/>
          </a:xfrm>
          <a:prstGeom prst="roundRect">
            <a:avLst>
              <a:gd name="adj" fmla="val 13780"/>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4000" cap="all">
                <a:solidFill>
                  <a:schemeClr val="accent5"/>
                </a:solidFill>
                <a:latin typeface="Proxima Nova Extrabold"/>
                <a:ea typeface="Proxima Nova Extrabold"/>
                <a:cs typeface="Proxima Nova Extrabold"/>
                <a:sym typeface="Proxima Nova Extrabold"/>
              </a:defRPr>
            </a:pPr>
            <a:r>
              <a:t>Other tools:</a:t>
            </a: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24" name="Modules:"/>
          <p:cNvSpPr/>
          <p:nvPr/>
        </p:nvSpPr>
        <p:spPr>
          <a:xfrm>
            <a:off x="1278489" y="2954167"/>
            <a:ext cx="6323737" cy="7807666"/>
          </a:xfrm>
          <a:prstGeom prst="roundRect">
            <a:avLst>
              <a:gd name="adj" fmla="val 1436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4000" cap="all">
                <a:solidFill>
                  <a:schemeClr val="accent5"/>
                </a:solidFill>
                <a:latin typeface="Proxima Nova Extrabold"/>
                <a:ea typeface="Proxima Nova Extrabold"/>
                <a:cs typeface="Proxima Nova Extrabold"/>
                <a:sym typeface="Proxima Nova Extrabold"/>
              </a:defRPr>
            </a:pPr>
            <a:r>
              <a:t>Modules:</a:t>
            </a: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25" name="Other technologies:"/>
          <p:cNvSpPr txBox="1">
            <a:spLocks noGrp="1"/>
          </p:cNvSpPr>
          <p:nvPr>
            <p:ph type="title"/>
          </p:nvPr>
        </p:nvSpPr>
        <p:spPr>
          <a:xfrm>
            <a:off x="1219200" y="792657"/>
            <a:ext cx="21945600" cy="2298701"/>
          </a:xfrm>
          <a:prstGeom prst="rect">
            <a:avLst/>
          </a:prstGeom>
        </p:spPr>
        <p:txBody>
          <a:bodyPr>
            <a:normAutofit fontScale="90000"/>
          </a:bodyPr>
          <a:lstStyle>
            <a:lvl1pPr algn="ctr">
              <a:lnSpc>
                <a:spcPct val="150000"/>
              </a:lnSpc>
              <a:defRPr>
                <a:solidFill>
                  <a:schemeClr val="accent5"/>
                </a:solidFill>
              </a:defRPr>
            </a:lvl1pPr>
          </a:lstStyle>
          <a:p>
            <a:r>
              <a:t>Other technologies:</a:t>
            </a:r>
          </a:p>
        </p:txBody>
      </p:sp>
      <p:sp>
        <p:nvSpPr>
          <p:cNvPr id="526" name="Slide Number"/>
          <p:cNvSpPr txBox="1">
            <a:spLocks noGrp="1"/>
          </p:cNvSpPr>
          <p:nvPr>
            <p:ph type="sldNum" sz="quarter" idx="2"/>
          </p:nvPr>
        </p:nvSpPr>
        <p:spPr>
          <a:xfrm>
            <a:off x="23622000" y="13080999"/>
            <a:ext cx="384734"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527"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528" name="Image" descr="Image"/>
          <p:cNvPicPr>
            <a:picLocks noChangeAspect="1"/>
          </p:cNvPicPr>
          <p:nvPr/>
        </p:nvPicPr>
        <p:blipFill>
          <a:blip r:embed="rId2"/>
          <a:stretch>
            <a:fillRect/>
          </a:stretch>
        </p:blipFill>
        <p:spPr>
          <a:xfrm>
            <a:off x="1686955" y="4768636"/>
            <a:ext cx="5506805" cy="2195405"/>
          </a:xfrm>
          <a:prstGeom prst="rect">
            <a:avLst/>
          </a:prstGeom>
          <a:ln w="12700">
            <a:miter lim="400000"/>
          </a:ln>
        </p:spPr>
      </p:pic>
      <p:pic>
        <p:nvPicPr>
          <p:cNvPr id="529" name="Image" descr="Image"/>
          <p:cNvPicPr>
            <a:picLocks noChangeAspect="1"/>
          </p:cNvPicPr>
          <p:nvPr/>
        </p:nvPicPr>
        <p:blipFill>
          <a:blip r:embed="rId3"/>
          <a:stretch>
            <a:fillRect/>
          </a:stretch>
        </p:blipFill>
        <p:spPr>
          <a:xfrm>
            <a:off x="2281357" y="7154678"/>
            <a:ext cx="4318001" cy="1923303"/>
          </a:xfrm>
          <a:prstGeom prst="rect">
            <a:avLst/>
          </a:prstGeom>
          <a:ln w="12700">
            <a:miter lim="400000"/>
          </a:ln>
        </p:spPr>
      </p:pic>
      <p:pic>
        <p:nvPicPr>
          <p:cNvPr id="530" name="Image" descr="Image"/>
          <p:cNvPicPr>
            <a:picLocks noChangeAspect="1"/>
          </p:cNvPicPr>
          <p:nvPr/>
        </p:nvPicPr>
        <p:blipFill>
          <a:blip r:embed="rId4"/>
          <a:stretch>
            <a:fillRect/>
          </a:stretch>
        </p:blipFill>
        <p:spPr>
          <a:xfrm>
            <a:off x="9529297" y="4919371"/>
            <a:ext cx="3109596" cy="749301"/>
          </a:xfrm>
          <a:prstGeom prst="rect">
            <a:avLst/>
          </a:prstGeom>
          <a:ln w="12700">
            <a:miter lim="400000"/>
          </a:ln>
        </p:spPr>
      </p:pic>
      <p:pic>
        <p:nvPicPr>
          <p:cNvPr id="531" name="Image" descr="Image"/>
          <p:cNvPicPr>
            <a:picLocks noChangeAspect="1"/>
          </p:cNvPicPr>
          <p:nvPr/>
        </p:nvPicPr>
        <p:blipFill>
          <a:blip r:embed="rId5"/>
          <a:stretch>
            <a:fillRect/>
          </a:stretch>
        </p:blipFill>
        <p:spPr>
          <a:xfrm>
            <a:off x="8569493" y="6909829"/>
            <a:ext cx="4318001" cy="2413001"/>
          </a:xfrm>
          <a:prstGeom prst="rect">
            <a:avLst/>
          </a:prstGeom>
          <a:ln w="12700">
            <a:miter lim="400000"/>
          </a:ln>
        </p:spPr>
      </p:pic>
      <p:sp>
        <p:nvSpPr>
          <p:cNvPr id="532" name="Other softwares:"/>
          <p:cNvSpPr/>
          <p:nvPr/>
        </p:nvSpPr>
        <p:spPr>
          <a:xfrm>
            <a:off x="16801163" y="2954167"/>
            <a:ext cx="6323738" cy="7807666"/>
          </a:xfrm>
          <a:prstGeom prst="roundRect">
            <a:avLst>
              <a:gd name="adj" fmla="val 1436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20000"/>
              </a:lnSpc>
              <a:defRPr sz="3000" cap="all">
                <a:solidFill>
                  <a:schemeClr val="accent5"/>
                </a:solidFill>
                <a:latin typeface="Proxima Nova Extrabold"/>
                <a:ea typeface="Proxima Nova Extrabold"/>
                <a:cs typeface="Proxima Nova Extrabold"/>
                <a:sym typeface="Proxima Nova Extrabold"/>
              </a:defRPr>
            </a:pPr>
            <a:r>
              <a:t>Other softwares:</a:t>
            </a: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pic>
        <p:nvPicPr>
          <p:cNvPr id="533" name="Image" descr="Image"/>
          <p:cNvPicPr>
            <a:picLocks noChangeAspect="1"/>
          </p:cNvPicPr>
          <p:nvPr/>
        </p:nvPicPr>
        <p:blipFill>
          <a:blip r:embed="rId6"/>
          <a:stretch>
            <a:fillRect/>
          </a:stretch>
        </p:blipFill>
        <p:spPr>
          <a:xfrm>
            <a:off x="17440102" y="7518763"/>
            <a:ext cx="1923303" cy="1923302"/>
          </a:xfrm>
          <a:prstGeom prst="rect">
            <a:avLst/>
          </a:prstGeom>
          <a:ln w="12700">
            <a:miter lim="400000"/>
          </a:ln>
        </p:spPr>
      </p:pic>
      <p:pic>
        <p:nvPicPr>
          <p:cNvPr id="534" name="Image" descr="Image"/>
          <p:cNvPicPr>
            <a:picLocks noChangeAspect="1"/>
          </p:cNvPicPr>
          <p:nvPr/>
        </p:nvPicPr>
        <p:blipFill>
          <a:blip r:embed="rId7"/>
          <a:stretch>
            <a:fillRect/>
          </a:stretch>
        </p:blipFill>
        <p:spPr>
          <a:xfrm>
            <a:off x="20128486" y="7745441"/>
            <a:ext cx="2449910" cy="1469946"/>
          </a:xfrm>
          <a:prstGeom prst="rect">
            <a:avLst/>
          </a:prstGeom>
          <a:ln w="12700">
            <a:miter lim="400000"/>
          </a:ln>
        </p:spPr>
      </p:pic>
      <p:pic>
        <p:nvPicPr>
          <p:cNvPr id="535" name="Image" descr="Image"/>
          <p:cNvPicPr>
            <a:picLocks noChangeAspect="1"/>
          </p:cNvPicPr>
          <p:nvPr/>
        </p:nvPicPr>
        <p:blipFill>
          <a:blip r:embed="rId8"/>
          <a:srcRect l="30225" t="12333" r="30225" b="12333"/>
          <a:stretch>
            <a:fillRect/>
          </a:stretch>
        </p:blipFill>
        <p:spPr>
          <a:xfrm>
            <a:off x="17309752" y="4546811"/>
            <a:ext cx="2184198" cy="2184240"/>
          </a:xfrm>
          <a:prstGeom prst="rect">
            <a:avLst/>
          </a:prstGeom>
          <a:ln w="12700">
            <a:miter lim="400000"/>
          </a:ln>
        </p:spPr>
      </p:pic>
      <p:pic>
        <p:nvPicPr>
          <p:cNvPr id="536" name="Image" descr="Image"/>
          <p:cNvPicPr>
            <a:picLocks noChangeAspect="1"/>
          </p:cNvPicPr>
          <p:nvPr/>
        </p:nvPicPr>
        <p:blipFill>
          <a:blip r:embed="rId9"/>
          <a:stretch>
            <a:fillRect/>
          </a:stretch>
        </p:blipFill>
        <p:spPr>
          <a:xfrm>
            <a:off x="20128486" y="4414056"/>
            <a:ext cx="2449888" cy="2449888"/>
          </a:xfrm>
          <a:prstGeom prst="rect">
            <a:avLst/>
          </a:prstGeom>
          <a:ln w="12700">
            <a:miter lim="400000"/>
          </a:ln>
        </p:spPr>
      </p:pic>
      <p:pic>
        <p:nvPicPr>
          <p:cNvPr id="537" name="Image" descr="Image"/>
          <p:cNvPicPr>
            <a:picLocks noChangeAspect="1"/>
          </p:cNvPicPr>
          <p:nvPr/>
        </p:nvPicPr>
        <p:blipFill>
          <a:blip r:embed="rId10"/>
          <a:stretch>
            <a:fillRect/>
          </a:stretch>
        </p:blipFill>
        <p:spPr>
          <a:xfrm>
            <a:off x="11555800" y="6007998"/>
            <a:ext cx="4210646" cy="4216663"/>
          </a:xfrm>
          <a:prstGeom prst="rect">
            <a:avLst/>
          </a:prstGeom>
          <a:ln w="12700">
            <a:miter lim="400000"/>
          </a:ln>
        </p:spPr>
      </p:pic>
      <p:pic>
        <p:nvPicPr>
          <p:cNvPr id="538" name="Image" descr="Image"/>
          <p:cNvPicPr>
            <a:picLocks noChangeAspect="1"/>
          </p:cNvPicPr>
          <p:nvPr/>
        </p:nvPicPr>
        <p:blipFill>
          <a:blip r:embed="rId11"/>
          <a:stretch>
            <a:fillRect/>
          </a:stretch>
        </p:blipFill>
        <p:spPr>
          <a:xfrm>
            <a:off x="13127429" y="4474467"/>
            <a:ext cx="1987870" cy="198787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540" name="Workload…"/>
          <p:cNvSpPr txBox="1">
            <a:spLocks noGrp="1"/>
          </p:cNvSpPr>
          <p:nvPr>
            <p:ph type="title"/>
          </p:nvPr>
        </p:nvSpPr>
        <p:spPr>
          <a:xfrm>
            <a:off x="1221878" y="7869696"/>
            <a:ext cx="8356601" cy="3068291"/>
          </a:xfrm>
          <a:prstGeom prst="rect">
            <a:avLst/>
          </a:prstGeom>
        </p:spPr>
        <p:txBody>
          <a:bodyPr/>
          <a:lstStyle/>
          <a:p>
            <a:pPr algn="ctr">
              <a:defRPr>
                <a:solidFill>
                  <a:schemeClr val="accent5">
                    <a:satOff val="-1391"/>
                    <a:lumOff val="-4973"/>
                  </a:schemeClr>
                </a:solidFill>
              </a:defRPr>
            </a:pPr>
            <a:r>
              <a:t>Workload</a:t>
            </a:r>
          </a:p>
          <a:p>
            <a:pPr algn="ctr">
              <a:defRPr>
                <a:solidFill>
                  <a:schemeClr val="accent5">
                    <a:satOff val="-1391"/>
                    <a:lumOff val="-4973"/>
                  </a:schemeClr>
                </a:solidFill>
              </a:defRPr>
            </a:pPr>
            <a:r>
              <a:t>Distribution </a:t>
            </a:r>
          </a:p>
        </p:txBody>
      </p:sp>
      <p:sp>
        <p:nvSpPr>
          <p:cNvPr id="541" name="09"/>
          <p:cNvSpPr/>
          <p:nvPr/>
        </p:nvSpPr>
        <p:spPr>
          <a:xfrm>
            <a:off x="2857133"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09</a:t>
            </a:r>
          </a:p>
        </p:txBody>
      </p:sp>
      <p:pic>
        <p:nvPicPr>
          <p:cNvPr id="542" name="noun_Outsourcing_2234686.png" descr="noun_Outsourcing_2234686.png"/>
          <p:cNvPicPr>
            <a:picLocks noChangeAspect="1"/>
          </p:cNvPicPr>
          <p:nvPr/>
        </p:nvPicPr>
        <p:blipFill>
          <a:blip r:embed="rId2"/>
          <a:srcRect b="14330"/>
          <a:stretch>
            <a:fillRect/>
          </a:stretch>
        </p:blipFill>
        <p:spPr>
          <a:xfrm>
            <a:off x="12477501" y="2950758"/>
            <a:ext cx="8356476" cy="7158936"/>
          </a:xfrm>
          <a:prstGeom prst="rect">
            <a:avLst/>
          </a:prstGeom>
          <a:ln w="12700">
            <a:miter lim="400000"/>
          </a:ln>
        </p:spPr>
      </p:pic>
      <p:sp>
        <p:nvSpPr>
          <p:cNvPr id="543" name="Slide Number"/>
          <p:cNvSpPr txBox="1">
            <a:spLocks noGrp="1"/>
          </p:cNvSpPr>
          <p:nvPr>
            <p:ph type="sldNum" sz="quarter" idx="2"/>
          </p:nvPr>
        </p:nvSpPr>
        <p:spPr>
          <a:xfrm>
            <a:off x="23621999" y="13080999"/>
            <a:ext cx="326442"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54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Jira board"/>
          <p:cNvSpPr txBox="1">
            <a:spLocks noGrp="1"/>
          </p:cNvSpPr>
          <p:nvPr>
            <p:ph type="title"/>
          </p:nvPr>
        </p:nvSpPr>
        <p:spPr>
          <a:prstGeom prst="rect">
            <a:avLst/>
          </a:prstGeom>
        </p:spPr>
        <p:txBody>
          <a:bodyPr/>
          <a:lstStyle>
            <a:lvl1pPr>
              <a:defRPr>
                <a:solidFill>
                  <a:schemeClr val="accent5"/>
                </a:solidFill>
              </a:defRPr>
            </a:lvl1pPr>
          </a:lstStyle>
          <a:p>
            <a:r>
              <a:t>Jira board</a:t>
            </a:r>
          </a:p>
        </p:txBody>
      </p:sp>
      <p:sp>
        <p:nvSpPr>
          <p:cNvPr id="547" name="Slide Number"/>
          <p:cNvSpPr txBox="1">
            <a:spLocks noGrp="1"/>
          </p:cNvSpPr>
          <p:nvPr>
            <p:ph type="sldNum" sz="quarter" idx="2"/>
          </p:nvPr>
        </p:nvSpPr>
        <p:spPr>
          <a:xfrm>
            <a:off x="23622000" y="13080999"/>
            <a:ext cx="37947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548"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549" name="Image" descr="Image"/>
          <p:cNvPicPr>
            <a:picLocks noChangeAspect="1"/>
          </p:cNvPicPr>
          <p:nvPr/>
        </p:nvPicPr>
        <p:blipFill>
          <a:blip r:embed="rId2"/>
          <a:srcRect l="3010"/>
          <a:stretch>
            <a:fillRect/>
          </a:stretch>
        </p:blipFill>
        <p:spPr>
          <a:xfrm>
            <a:off x="6101486" y="1210979"/>
            <a:ext cx="18084168" cy="11294042"/>
          </a:xfrm>
          <a:prstGeom prst="rect">
            <a:avLst/>
          </a:prstGeom>
          <a:ln w="12700">
            <a:miter lim="400000"/>
          </a:ln>
        </p:spPr>
      </p:pic>
      <p:sp>
        <p:nvSpPr>
          <p:cNvPr id="550" name="Work  breakdown  between  members"/>
          <p:cNvSpPr txBox="1">
            <a:spLocks noGrp="1"/>
          </p:cNvSpPr>
          <p:nvPr>
            <p:ph type="body" sz="quarter" idx="1"/>
          </p:nvPr>
        </p:nvSpPr>
        <p:spPr>
          <a:xfrm>
            <a:off x="12586487" y="477609"/>
            <a:ext cx="10937543" cy="2447171"/>
          </a:xfrm>
          <a:prstGeom prst="rect">
            <a:avLst/>
          </a:prstGeom>
        </p:spPr>
        <p:txBody>
          <a:bodyPr anchor="b">
            <a:normAutofit fontScale="77500" lnSpcReduction="20000"/>
          </a:bodyPr>
          <a:lstStyle>
            <a:lvl1pPr marL="0" indent="0" algn="ctr" defTabSz="233679">
              <a:lnSpc>
                <a:spcPct val="100000"/>
              </a:lnSpc>
              <a:spcBef>
                <a:spcPts val="0"/>
              </a:spcBef>
              <a:buClrTx/>
              <a:buSzTx/>
              <a:buNone/>
              <a:defRPr sz="12000" b="0" cap="all" spc="-120">
                <a:solidFill>
                  <a:schemeClr val="accent5">
                    <a:hueOff val="-198519"/>
                    <a:lumOff val="25000"/>
                  </a:schemeClr>
                </a:solidFill>
                <a:latin typeface="+mn-lt"/>
                <a:ea typeface="+mn-ea"/>
                <a:cs typeface="+mn-cs"/>
                <a:sym typeface="Druk Medium"/>
              </a:defRPr>
            </a:lvl1pPr>
          </a:lstStyle>
          <a:p>
            <a:r>
              <a:t>Work  breakdown  between  members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52" name="Questions?"/>
          <p:cNvSpPr txBox="1">
            <a:spLocks noGrp="1"/>
          </p:cNvSpPr>
          <p:nvPr>
            <p:ph type="body" sz="quarter" idx="1"/>
          </p:nvPr>
        </p:nvSpPr>
        <p:spPr>
          <a:xfrm>
            <a:off x="2712522" y="4918737"/>
            <a:ext cx="18958956" cy="2447171"/>
          </a:xfrm>
          <a:prstGeom prst="rect">
            <a:avLst/>
          </a:prstGeom>
        </p:spPr>
        <p:txBody>
          <a:bodyPr/>
          <a:lstStyle>
            <a:lvl1pPr defTabSz="233679">
              <a:defRPr sz="20000" spc="-200"/>
            </a:lvl1pPr>
          </a:lstStyle>
          <a:p>
            <a:r>
              <a:t>Questions?</a:t>
            </a:r>
          </a:p>
        </p:txBody>
      </p:sp>
      <p:sp>
        <p:nvSpPr>
          <p:cNvPr id="553" name="Slide Number"/>
          <p:cNvSpPr txBox="1">
            <a:spLocks noGrp="1"/>
          </p:cNvSpPr>
          <p:nvPr>
            <p:ph type="sldNum" sz="quarter" idx="2"/>
          </p:nvPr>
        </p:nvSpPr>
        <p:spPr>
          <a:xfrm>
            <a:off x="23622000" y="13080999"/>
            <a:ext cx="373533"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554"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7" name="b49725412ec50c81fa6d08a936c2c102-sticker.png" descr="b49725412ec50c81fa6d08a936c2c102-sticker.png"/>
          <p:cNvPicPr>
            <a:picLocks noChangeAspect="1"/>
          </p:cNvPicPr>
          <p:nvPr/>
        </p:nvPicPr>
        <p:blipFill>
          <a:blip r:embed="rId2"/>
          <a:stretch>
            <a:fillRect/>
          </a:stretch>
        </p:blipFill>
        <p:spPr>
          <a:xfrm>
            <a:off x="19955991" y="645344"/>
            <a:ext cx="4197512" cy="4197512"/>
          </a:xfrm>
          <a:prstGeom prst="rect">
            <a:avLst/>
          </a:prstGeom>
          <a:ln w="12700">
            <a:miter lim="400000"/>
          </a:ln>
        </p:spPr>
      </p:pic>
      <p:pic>
        <p:nvPicPr>
          <p:cNvPr id="188" name="55855f13da4d12f3cec1a6076d8acdbb-sticker.png" descr="55855f13da4d12f3cec1a6076d8acdbb-sticker.png"/>
          <p:cNvPicPr>
            <a:picLocks noChangeAspect="1"/>
          </p:cNvPicPr>
          <p:nvPr/>
        </p:nvPicPr>
        <p:blipFill>
          <a:blip r:embed="rId3"/>
          <a:stretch>
            <a:fillRect/>
          </a:stretch>
        </p:blipFill>
        <p:spPr>
          <a:xfrm>
            <a:off x="-310241" y="6383783"/>
            <a:ext cx="5186692" cy="5186692"/>
          </a:xfrm>
          <a:prstGeom prst="rect">
            <a:avLst/>
          </a:prstGeom>
          <a:ln w="12700">
            <a:miter lim="400000"/>
          </a:ln>
        </p:spPr>
      </p:pic>
      <p:sp>
        <p:nvSpPr>
          <p:cNvPr id="189" name="How many grounds did I call to check the availability?"/>
          <p:cNvSpPr/>
          <p:nvPr/>
        </p:nvSpPr>
        <p:spPr>
          <a:xfrm>
            <a:off x="5379007" y="298801"/>
            <a:ext cx="13625910" cy="1808164"/>
          </a:xfrm>
          <a:custGeom>
            <a:avLst/>
            <a:gdLst/>
            <a:ahLst/>
            <a:cxnLst>
              <a:cxn ang="0">
                <a:pos x="wd2" y="hd2"/>
              </a:cxn>
              <a:cxn ang="5400000">
                <a:pos x="wd2" y="hd2"/>
              </a:cxn>
              <a:cxn ang="10800000">
                <a:pos x="wd2" y="hd2"/>
              </a:cxn>
              <a:cxn ang="16200000">
                <a:pos x="wd2" y="hd2"/>
              </a:cxn>
            </a:cxnLst>
            <a:rect l="0" t="0" r="r" b="b"/>
            <a:pathLst>
              <a:path w="21600" h="21600" extrusionOk="0">
                <a:moveTo>
                  <a:pt x="232" y="0"/>
                </a:moveTo>
                <a:cubicBezTo>
                  <a:pt x="104" y="0"/>
                  <a:pt x="0" y="781"/>
                  <a:pt x="0" y="1745"/>
                </a:cubicBezTo>
                <a:lnTo>
                  <a:pt x="0" y="19855"/>
                </a:lnTo>
                <a:cubicBezTo>
                  <a:pt x="0" y="20819"/>
                  <a:pt x="104" y="21600"/>
                  <a:pt x="232" y="21600"/>
                </a:cubicBezTo>
                <a:lnTo>
                  <a:pt x="20681" y="21600"/>
                </a:lnTo>
                <a:cubicBezTo>
                  <a:pt x="20809" y="21600"/>
                  <a:pt x="20913" y="20819"/>
                  <a:pt x="20913" y="19855"/>
                </a:cubicBezTo>
                <a:lnTo>
                  <a:pt x="20913" y="14977"/>
                </a:lnTo>
                <a:lnTo>
                  <a:pt x="21600" y="11492"/>
                </a:lnTo>
                <a:lnTo>
                  <a:pt x="20913" y="8003"/>
                </a:lnTo>
                <a:lnTo>
                  <a:pt x="20913" y="1745"/>
                </a:lnTo>
                <a:cubicBezTo>
                  <a:pt x="20913" y="781"/>
                  <a:pt x="20809" y="0"/>
                  <a:pt x="20681" y="0"/>
                </a:cubicBezTo>
                <a:lnTo>
                  <a:pt x="232"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431800" indent="-431800" algn="l">
              <a:lnSpc>
                <a:spcPct val="80000"/>
              </a:lnSpc>
              <a:defRPr sz="4000" i="1" cap="all">
                <a:solidFill>
                  <a:srgbClr val="FFFFFF"/>
                </a:solidFill>
                <a:latin typeface="Avenir Next Demi Bold"/>
                <a:ea typeface="Avenir Next Demi Bold"/>
                <a:cs typeface="Avenir Next Demi Bold"/>
                <a:sym typeface="Avenir Next Demi Bold"/>
              </a:defRPr>
            </a:lvl1pPr>
          </a:lstStyle>
          <a:p>
            <a:r>
              <a:t>  How many grounds did I call to check the availability?</a:t>
            </a:r>
          </a:p>
        </p:txBody>
      </p:sp>
      <p:sp>
        <p:nvSpPr>
          <p:cNvPr id="190" name="How many calls did I made to confirm MY booking slot?"/>
          <p:cNvSpPr/>
          <p:nvPr/>
        </p:nvSpPr>
        <p:spPr>
          <a:xfrm>
            <a:off x="5332809" y="2385045"/>
            <a:ext cx="13730288" cy="1808163"/>
          </a:xfrm>
          <a:custGeom>
            <a:avLst/>
            <a:gdLst/>
            <a:ahLst/>
            <a:cxnLst>
              <a:cxn ang="0">
                <a:pos x="wd2" y="hd2"/>
              </a:cxn>
              <a:cxn ang="5400000">
                <a:pos x="wd2" y="hd2"/>
              </a:cxn>
              <a:cxn ang="10800000">
                <a:pos x="wd2" y="hd2"/>
              </a:cxn>
              <a:cxn ang="16200000">
                <a:pos x="wd2" y="hd2"/>
              </a:cxn>
            </a:cxnLst>
            <a:rect l="0" t="0" r="r" b="b"/>
            <a:pathLst>
              <a:path w="21600" h="21600" extrusionOk="0">
                <a:moveTo>
                  <a:pt x="230" y="0"/>
                </a:moveTo>
                <a:cubicBezTo>
                  <a:pt x="103" y="0"/>
                  <a:pt x="0" y="781"/>
                  <a:pt x="0" y="1745"/>
                </a:cubicBezTo>
                <a:lnTo>
                  <a:pt x="0" y="19855"/>
                </a:lnTo>
                <a:cubicBezTo>
                  <a:pt x="0" y="20819"/>
                  <a:pt x="103" y="21600"/>
                  <a:pt x="230" y="21600"/>
                </a:cubicBezTo>
                <a:lnTo>
                  <a:pt x="20683" y="21600"/>
                </a:lnTo>
                <a:cubicBezTo>
                  <a:pt x="20810" y="21600"/>
                  <a:pt x="20913" y="20819"/>
                  <a:pt x="20913" y="19855"/>
                </a:cubicBezTo>
                <a:lnTo>
                  <a:pt x="20913" y="14190"/>
                </a:lnTo>
                <a:lnTo>
                  <a:pt x="21600" y="10705"/>
                </a:lnTo>
                <a:lnTo>
                  <a:pt x="20913" y="7216"/>
                </a:lnTo>
                <a:lnTo>
                  <a:pt x="20913" y="1745"/>
                </a:lnTo>
                <a:cubicBezTo>
                  <a:pt x="20913" y="781"/>
                  <a:pt x="20810" y="0"/>
                  <a:pt x="20683" y="0"/>
                </a:cubicBezTo>
                <a:lnTo>
                  <a:pt x="230"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431800" indent="-431800" algn="l">
              <a:lnSpc>
                <a:spcPct val="80000"/>
              </a:lnSpc>
              <a:defRPr sz="4000" i="1" cap="all">
                <a:solidFill>
                  <a:srgbClr val="FFFFFF"/>
                </a:solidFill>
                <a:latin typeface="Avenir Next Demi Bold"/>
                <a:ea typeface="Avenir Next Demi Bold"/>
                <a:cs typeface="Avenir Next Demi Bold"/>
                <a:sym typeface="Avenir Next Demi Bold"/>
              </a:defRPr>
            </a:pPr>
            <a:r>
              <a:rPr dirty="0"/>
              <a:t>  </a:t>
            </a:r>
            <a:r>
              <a:rPr lang="en-GB" dirty="0">
                <a:latin typeface="Abadi" panose="020B0604020104020204" pitchFamily="34" charset="0"/>
              </a:rPr>
              <a:t>How</a:t>
            </a:r>
            <a:r>
              <a:rPr lang="en-GB" dirty="0">
                <a:solidFill>
                  <a:schemeClr val="accent5"/>
                </a:solidFill>
                <a:latin typeface="Abadi" panose="020B0604020104020204" pitchFamily="34" charset="0"/>
              </a:rPr>
              <a:t> </a:t>
            </a:r>
            <a:r>
              <a:rPr lang="en-GB" dirty="0">
                <a:latin typeface="Abadi" panose="020B0604020104020204" pitchFamily="34" charset="0"/>
              </a:rPr>
              <a:t>many</a:t>
            </a:r>
            <a:r>
              <a:rPr lang="en-GB" dirty="0">
                <a:solidFill>
                  <a:schemeClr val="accent5"/>
                </a:solidFill>
                <a:latin typeface="Abadi" panose="020B0604020104020204" pitchFamily="34" charset="0"/>
              </a:rPr>
              <a:t> calls did I made to confirm</a:t>
            </a:r>
            <a:r>
              <a:rPr lang="en-GB" dirty="0">
                <a:latin typeface="Abadi" panose="020B0604020104020204" pitchFamily="34" charset="0"/>
              </a:rPr>
              <a:t> MY booking slot?</a:t>
            </a:r>
            <a:endParaRPr dirty="0">
              <a:latin typeface="Abadi" panose="020B0604020104020204" pitchFamily="34" charset="0"/>
            </a:endParaRPr>
          </a:p>
        </p:txBody>
      </p:sp>
      <p:sp>
        <p:nvSpPr>
          <p:cNvPr id="191" name="How Many days did we have to share our slots with strangers?"/>
          <p:cNvSpPr/>
          <p:nvPr/>
        </p:nvSpPr>
        <p:spPr>
          <a:xfrm>
            <a:off x="5372590" y="4471288"/>
            <a:ext cx="13639007" cy="1808164"/>
          </a:xfrm>
          <a:custGeom>
            <a:avLst/>
            <a:gdLst/>
            <a:ahLst/>
            <a:cxnLst>
              <a:cxn ang="0">
                <a:pos x="wd2" y="hd2"/>
              </a:cxn>
              <a:cxn ang="5400000">
                <a:pos x="wd2" y="hd2"/>
              </a:cxn>
              <a:cxn ang="10800000">
                <a:pos x="wd2" y="hd2"/>
              </a:cxn>
              <a:cxn ang="16200000">
                <a:pos x="wd2" y="hd2"/>
              </a:cxn>
            </a:cxnLst>
            <a:rect l="0" t="0" r="r" b="b"/>
            <a:pathLst>
              <a:path w="21600" h="21600" extrusionOk="0">
                <a:moveTo>
                  <a:pt x="231" y="0"/>
                </a:moveTo>
                <a:cubicBezTo>
                  <a:pt x="104" y="0"/>
                  <a:pt x="0" y="781"/>
                  <a:pt x="0" y="1745"/>
                </a:cubicBezTo>
                <a:lnTo>
                  <a:pt x="0" y="19855"/>
                </a:lnTo>
                <a:cubicBezTo>
                  <a:pt x="0" y="20819"/>
                  <a:pt x="104" y="21600"/>
                  <a:pt x="231" y="21600"/>
                </a:cubicBezTo>
                <a:lnTo>
                  <a:pt x="20710" y="21600"/>
                </a:lnTo>
                <a:cubicBezTo>
                  <a:pt x="20838" y="21600"/>
                  <a:pt x="20941" y="20819"/>
                  <a:pt x="20941" y="19855"/>
                </a:cubicBezTo>
                <a:lnTo>
                  <a:pt x="20941" y="14157"/>
                </a:lnTo>
                <a:lnTo>
                  <a:pt x="21600" y="10667"/>
                </a:lnTo>
                <a:lnTo>
                  <a:pt x="20941" y="7178"/>
                </a:lnTo>
                <a:lnTo>
                  <a:pt x="20941" y="1745"/>
                </a:lnTo>
                <a:cubicBezTo>
                  <a:pt x="20941" y="781"/>
                  <a:pt x="20838" y="0"/>
                  <a:pt x="20710" y="0"/>
                </a:cubicBezTo>
                <a:lnTo>
                  <a:pt x="231" y="0"/>
                </a:lnTo>
                <a:close/>
              </a:path>
            </a:pathLst>
          </a:custGeom>
          <a:solidFill>
            <a:srgbClr val="FFFFFF"/>
          </a:solidFill>
          <a:ln w="25400">
            <a:solidFill>
              <a:schemeClr val="accent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431800" indent="-431800" algn="l">
              <a:lnSpc>
                <a:spcPct val="80000"/>
              </a:lnSpc>
              <a:defRPr sz="4000" u="sng" cap="all">
                <a:solidFill>
                  <a:schemeClr val="accent5"/>
                </a:solidFill>
                <a:latin typeface="Al Nile"/>
                <a:ea typeface="Al Nile"/>
                <a:cs typeface="Al Nile"/>
                <a:sym typeface="Al Nile"/>
              </a:defRPr>
            </a:lvl1pPr>
          </a:lstStyle>
          <a:p>
            <a:pPr>
              <a:defRPr u="none"/>
            </a:pPr>
            <a:r>
              <a:rPr lang="en-GB" u="none" cap="none" dirty="0">
                <a:latin typeface="Abadi" panose="020F0502020204030204" pitchFamily="34" charset="0"/>
                <a:cs typeface="Abadi" panose="020F0502020204030204" pitchFamily="34" charset="0"/>
              </a:rPr>
              <a:t>  How many days did we have to share our slots </a:t>
            </a:r>
            <a:r>
              <a:rPr lang="en-GB" u="none" cap="none">
                <a:latin typeface="Abadi" panose="020F0502020204030204" pitchFamily="34" charset="0"/>
                <a:cs typeface="Abadi" panose="020F0502020204030204" pitchFamily="34" charset="0"/>
              </a:rPr>
              <a:t>with strangers?</a:t>
            </a:r>
            <a:endParaRPr lang="en-GB" u="none" cap="none" dirty="0">
              <a:latin typeface="Abadi" panose="020F0502020204030204" pitchFamily="34" charset="0"/>
              <a:cs typeface="Abadi" panose="020F0502020204030204" pitchFamily="34" charset="0"/>
            </a:endParaRPr>
          </a:p>
        </p:txBody>
      </p:sp>
      <p:sp>
        <p:nvSpPr>
          <p:cNvPr id="192" name="How many customers didn’t pay for their booked time slot just because they couldn’t use it?"/>
          <p:cNvSpPr/>
          <p:nvPr/>
        </p:nvSpPr>
        <p:spPr>
          <a:xfrm>
            <a:off x="4803236" y="9001962"/>
            <a:ext cx="15562264" cy="1803401"/>
          </a:xfrm>
          <a:custGeom>
            <a:avLst/>
            <a:gdLst/>
            <a:ahLst/>
            <a:cxnLst>
              <a:cxn ang="0">
                <a:pos x="wd2" y="hd2"/>
              </a:cxn>
              <a:cxn ang="5400000">
                <a:pos x="wd2" y="hd2"/>
              </a:cxn>
              <a:cxn ang="10800000">
                <a:pos x="wd2" y="hd2"/>
              </a:cxn>
              <a:cxn ang="16200000">
                <a:pos x="wd2" y="hd2"/>
              </a:cxn>
            </a:cxnLst>
            <a:rect l="0" t="0" r="r" b="b"/>
            <a:pathLst>
              <a:path w="21600" h="21600" extrusionOk="0">
                <a:moveTo>
                  <a:pt x="1007" y="0"/>
                </a:moveTo>
                <a:cubicBezTo>
                  <a:pt x="874" y="0"/>
                  <a:pt x="767" y="929"/>
                  <a:pt x="767" y="2073"/>
                </a:cubicBezTo>
                <a:lnTo>
                  <a:pt x="767" y="7577"/>
                </a:lnTo>
                <a:lnTo>
                  <a:pt x="0" y="11717"/>
                </a:lnTo>
                <a:lnTo>
                  <a:pt x="767" y="15862"/>
                </a:lnTo>
                <a:lnTo>
                  <a:pt x="767" y="19532"/>
                </a:lnTo>
                <a:cubicBezTo>
                  <a:pt x="767" y="20676"/>
                  <a:pt x="874" y="21600"/>
                  <a:pt x="1007" y="21600"/>
                </a:cubicBezTo>
                <a:lnTo>
                  <a:pt x="21360" y="21600"/>
                </a:lnTo>
                <a:cubicBezTo>
                  <a:pt x="21493" y="21600"/>
                  <a:pt x="21600" y="20676"/>
                  <a:pt x="21600" y="19532"/>
                </a:cubicBezTo>
                <a:lnTo>
                  <a:pt x="21600" y="2073"/>
                </a:lnTo>
                <a:cubicBezTo>
                  <a:pt x="21600" y="929"/>
                  <a:pt x="21493" y="0"/>
                  <a:pt x="21360" y="0"/>
                </a:cubicBezTo>
                <a:lnTo>
                  <a:pt x="1007"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431800" indent="-431800" algn="l">
              <a:defRPr sz="4000" i="1" cap="all">
                <a:solidFill>
                  <a:srgbClr val="FFFFFF"/>
                </a:solidFill>
                <a:latin typeface="Avenir Next Demi Bold"/>
                <a:ea typeface="Avenir Next Demi Bold"/>
                <a:cs typeface="Avenir Next Demi Bold"/>
                <a:sym typeface="Avenir Next Demi Bold"/>
              </a:defRPr>
            </a:pPr>
            <a:r>
              <a:t>     How many customers</a:t>
            </a:r>
            <a:r>
              <a:rPr>
                <a:solidFill>
                  <a:schemeClr val="accent5"/>
                </a:solidFill>
              </a:rPr>
              <a:t> didn’t pay for their booked time slot</a:t>
            </a:r>
            <a:r>
              <a:t> just because they couldn’t use it?</a:t>
            </a:r>
          </a:p>
        </p:txBody>
      </p:sp>
      <p:sp>
        <p:nvSpPr>
          <p:cNvPr id="193" name="How many times did outsiders used our facilities pretending to be the booking party?"/>
          <p:cNvSpPr/>
          <p:nvPr/>
        </p:nvSpPr>
        <p:spPr>
          <a:xfrm>
            <a:off x="4800855" y="6895922"/>
            <a:ext cx="15567026" cy="1808163"/>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cubicBezTo>
                  <a:pt x="801" y="0"/>
                  <a:pt x="710" y="781"/>
                  <a:pt x="710" y="1745"/>
                </a:cubicBezTo>
                <a:lnTo>
                  <a:pt x="710" y="6140"/>
                </a:lnTo>
                <a:lnTo>
                  <a:pt x="0" y="9629"/>
                </a:lnTo>
                <a:lnTo>
                  <a:pt x="710" y="13118"/>
                </a:lnTo>
                <a:lnTo>
                  <a:pt x="710" y="19855"/>
                </a:lnTo>
                <a:cubicBezTo>
                  <a:pt x="710" y="20819"/>
                  <a:pt x="801" y="21600"/>
                  <a:pt x="912" y="21600"/>
                </a:cubicBezTo>
                <a:lnTo>
                  <a:pt x="21397" y="21600"/>
                </a:lnTo>
                <a:cubicBezTo>
                  <a:pt x="21509" y="21600"/>
                  <a:pt x="21600" y="20819"/>
                  <a:pt x="21600" y="19855"/>
                </a:cubicBezTo>
                <a:lnTo>
                  <a:pt x="21600" y="1745"/>
                </a:lnTo>
                <a:cubicBezTo>
                  <a:pt x="21600" y="781"/>
                  <a:pt x="21509" y="0"/>
                  <a:pt x="21397" y="0"/>
                </a:cubicBezTo>
                <a:lnTo>
                  <a:pt x="912"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431800" indent="-431800" algn="l">
              <a:lnSpc>
                <a:spcPct val="80000"/>
              </a:lnSpc>
              <a:defRPr sz="4000" b="1" i="1" cap="all">
                <a:solidFill>
                  <a:srgbClr val="FFFFFF"/>
                </a:solidFill>
                <a:latin typeface="Avenir Next Regular"/>
                <a:ea typeface="Avenir Next Regular"/>
                <a:cs typeface="Avenir Next Regular"/>
                <a:sym typeface="Avenir Next Regular"/>
              </a:defRPr>
            </a:pPr>
            <a:r>
              <a:t>    How many times did </a:t>
            </a:r>
            <a:r>
              <a:rPr>
                <a:solidFill>
                  <a:schemeClr val="accent5"/>
                </a:solidFill>
              </a:rPr>
              <a:t>outsiders used our facilities</a:t>
            </a:r>
            <a:r>
              <a:t> pretending to be the booking party?</a:t>
            </a:r>
          </a:p>
        </p:txBody>
      </p:sp>
      <p:sp>
        <p:nvSpPr>
          <p:cNvPr id="194" name="How much effort we put to keep track of our ground bookings?"/>
          <p:cNvSpPr/>
          <p:nvPr/>
        </p:nvSpPr>
        <p:spPr>
          <a:xfrm>
            <a:off x="4849075" y="11103240"/>
            <a:ext cx="15562264" cy="1808164"/>
          </a:xfrm>
          <a:custGeom>
            <a:avLst/>
            <a:gdLst/>
            <a:ahLst/>
            <a:cxnLst>
              <a:cxn ang="0">
                <a:pos x="wd2" y="hd2"/>
              </a:cxn>
              <a:cxn ang="5400000">
                <a:pos x="wd2" y="hd2"/>
              </a:cxn>
              <a:cxn ang="10800000">
                <a:pos x="wd2" y="hd2"/>
              </a:cxn>
              <a:cxn ang="16200000">
                <a:pos x="wd2" y="hd2"/>
              </a:cxn>
            </a:cxnLst>
            <a:rect l="0" t="0" r="r" b="b"/>
            <a:pathLst>
              <a:path w="21600" h="21600" extrusionOk="0">
                <a:moveTo>
                  <a:pt x="961" y="0"/>
                </a:moveTo>
                <a:cubicBezTo>
                  <a:pt x="829" y="0"/>
                  <a:pt x="721" y="927"/>
                  <a:pt x="721" y="2067"/>
                </a:cubicBezTo>
                <a:lnTo>
                  <a:pt x="721" y="8733"/>
                </a:lnTo>
                <a:lnTo>
                  <a:pt x="0" y="12862"/>
                </a:lnTo>
                <a:lnTo>
                  <a:pt x="721" y="16992"/>
                </a:lnTo>
                <a:lnTo>
                  <a:pt x="721" y="19533"/>
                </a:lnTo>
                <a:cubicBezTo>
                  <a:pt x="721" y="20673"/>
                  <a:pt x="829" y="21600"/>
                  <a:pt x="961" y="21600"/>
                </a:cubicBezTo>
                <a:lnTo>
                  <a:pt x="21360" y="21600"/>
                </a:lnTo>
                <a:cubicBezTo>
                  <a:pt x="21493" y="21600"/>
                  <a:pt x="21600" y="20673"/>
                  <a:pt x="21600" y="19533"/>
                </a:cubicBezTo>
                <a:lnTo>
                  <a:pt x="21600" y="2067"/>
                </a:lnTo>
                <a:cubicBezTo>
                  <a:pt x="21600" y="927"/>
                  <a:pt x="21493" y="0"/>
                  <a:pt x="21360" y="0"/>
                </a:cubicBezTo>
                <a:lnTo>
                  <a:pt x="961" y="0"/>
                </a:lnTo>
                <a:close/>
              </a:path>
            </a:pathLst>
          </a:cu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431800" indent="-431800" algn="l">
              <a:defRPr sz="4000" i="1" cap="all">
                <a:solidFill>
                  <a:srgbClr val="FFFFFF"/>
                </a:solidFill>
                <a:latin typeface="Avenir Next Demi Bold"/>
                <a:ea typeface="Avenir Next Demi Bold"/>
                <a:cs typeface="Avenir Next Demi Bold"/>
                <a:sym typeface="Avenir Next Demi Bold"/>
              </a:defRPr>
            </a:pPr>
            <a:r>
              <a:t>     How much </a:t>
            </a:r>
            <a:r>
              <a:rPr>
                <a:solidFill>
                  <a:schemeClr val="accent5"/>
                </a:solidFill>
              </a:rPr>
              <a:t>effort we put to keep track </a:t>
            </a:r>
            <a:r>
              <a:t>of our ground bookings?</a:t>
            </a:r>
          </a:p>
        </p:txBody>
      </p:sp>
      <p:sp>
        <p:nvSpPr>
          <p:cNvPr id="195" name="Sports arena"/>
          <p:cNvSpPr/>
          <p:nvPr/>
        </p:nvSpPr>
        <p:spPr>
          <a:xfrm>
            <a:off x="738030" y="11064406"/>
            <a:ext cx="3090150" cy="154507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hueOff val="-198519"/>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Sports arena</a:t>
            </a:r>
          </a:p>
        </p:txBody>
      </p:sp>
      <p:sp>
        <p:nvSpPr>
          <p:cNvPr id="196" name="Customer"/>
          <p:cNvSpPr/>
          <p:nvPr/>
        </p:nvSpPr>
        <p:spPr>
          <a:xfrm>
            <a:off x="20691371" y="4693682"/>
            <a:ext cx="2726752" cy="136337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5">
              <a:hueOff val="-198519"/>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Customer</a:t>
            </a:r>
          </a:p>
        </p:txBody>
      </p:sp>
      <p:sp>
        <p:nvSpPr>
          <p:cNvPr id="197" name="Slide Number"/>
          <p:cNvSpPr txBox="1">
            <a:spLocks noGrp="1"/>
          </p:cNvSpPr>
          <p:nvPr>
            <p:ph type="sldNum" sz="quarter" idx="2"/>
          </p:nvPr>
        </p:nvSpPr>
        <p:spPr>
          <a:xfrm>
            <a:off x="23622000" y="13080999"/>
            <a:ext cx="250317"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98" name="GROUP 19: SPORTIZZA - PROJECT PROPOSAL"/>
          <p:cNvSpPr txBox="1"/>
          <p:nvPr/>
        </p:nvSpPr>
        <p:spPr>
          <a:xfrm>
            <a:off x="136279" y="131132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200" name="How does it work at the moment?"/>
          <p:cNvSpPr txBox="1">
            <a:spLocks noGrp="1"/>
          </p:cNvSpPr>
          <p:nvPr>
            <p:ph type="title"/>
          </p:nvPr>
        </p:nvSpPr>
        <p:spPr>
          <a:xfrm>
            <a:off x="500726" y="768960"/>
            <a:ext cx="21945601" cy="2298701"/>
          </a:xfrm>
          <a:prstGeom prst="rect">
            <a:avLst/>
          </a:prstGeom>
        </p:spPr>
        <p:txBody>
          <a:bodyPr>
            <a:normAutofit fontScale="90000"/>
          </a:bodyPr>
          <a:lstStyle>
            <a:lvl1pPr algn="ctr">
              <a:lnSpc>
                <a:spcPct val="150000"/>
              </a:lnSpc>
              <a:defRPr>
                <a:solidFill>
                  <a:schemeClr val="accent5"/>
                </a:solidFill>
              </a:defRPr>
            </a:lvl1pPr>
          </a:lstStyle>
          <a:p>
            <a:r>
              <a:t>How does it work at the moment?</a:t>
            </a:r>
          </a:p>
        </p:txBody>
      </p:sp>
      <p:sp>
        <p:nvSpPr>
          <p:cNvPr id="201" name="Slide Number"/>
          <p:cNvSpPr txBox="1">
            <a:spLocks noGrp="1"/>
          </p:cNvSpPr>
          <p:nvPr>
            <p:ph type="sldNum" sz="quarter" idx="2"/>
          </p:nvPr>
        </p:nvSpPr>
        <p:spPr>
          <a:xfrm>
            <a:off x="23622000" y="13080999"/>
            <a:ext cx="25054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0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203" name="Call the sports arena"/>
          <p:cNvSpPr/>
          <p:nvPr/>
        </p:nvSpPr>
        <p:spPr>
          <a:xfrm>
            <a:off x="4921189" y="2736755"/>
            <a:ext cx="2987748" cy="1373720"/>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Call the sports arena</a:t>
            </a:r>
          </a:p>
        </p:txBody>
      </p:sp>
      <p:sp>
        <p:nvSpPr>
          <p:cNvPr id="204" name="Start"/>
          <p:cNvSpPr/>
          <p:nvPr/>
        </p:nvSpPr>
        <p:spPr>
          <a:xfrm>
            <a:off x="1382559" y="2966461"/>
            <a:ext cx="1828613" cy="91430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Start</a:t>
            </a:r>
          </a:p>
        </p:txBody>
      </p:sp>
      <p:sp>
        <p:nvSpPr>
          <p:cNvPr id="205" name="Check the availability"/>
          <p:cNvSpPr/>
          <p:nvPr/>
        </p:nvSpPr>
        <p:spPr>
          <a:xfrm>
            <a:off x="9979652" y="2736755"/>
            <a:ext cx="2987748" cy="13737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Check the availability</a:t>
            </a:r>
          </a:p>
        </p:txBody>
      </p:sp>
      <p:sp>
        <p:nvSpPr>
          <p:cNvPr id="206" name="Call another sports arena"/>
          <p:cNvSpPr/>
          <p:nvPr/>
        </p:nvSpPr>
        <p:spPr>
          <a:xfrm>
            <a:off x="18192101" y="2736755"/>
            <a:ext cx="3459359" cy="13737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Call another sports arena</a:t>
            </a:r>
          </a:p>
        </p:txBody>
      </p:sp>
      <p:sp>
        <p:nvSpPr>
          <p:cNvPr id="207" name="Provide the details"/>
          <p:cNvSpPr/>
          <p:nvPr/>
        </p:nvSpPr>
        <p:spPr>
          <a:xfrm>
            <a:off x="9553109" y="7102752"/>
            <a:ext cx="2987749" cy="1373720"/>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Provide the details</a:t>
            </a:r>
          </a:p>
        </p:txBody>
      </p:sp>
      <p:sp>
        <p:nvSpPr>
          <p:cNvPr id="208" name="Make the booking"/>
          <p:cNvSpPr/>
          <p:nvPr/>
        </p:nvSpPr>
        <p:spPr>
          <a:xfrm>
            <a:off x="1574861" y="7102752"/>
            <a:ext cx="2987748" cy="1373720"/>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Make the booking</a:t>
            </a:r>
          </a:p>
        </p:txBody>
      </p:sp>
      <p:sp>
        <p:nvSpPr>
          <p:cNvPr id="209" name="Confirm the booking"/>
          <p:cNvSpPr/>
          <p:nvPr/>
        </p:nvSpPr>
        <p:spPr>
          <a:xfrm>
            <a:off x="1408983" y="10491393"/>
            <a:ext cx="2987748" cy="1373720"/>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Confirm the booking</a:t>
            </a:r>
          </a:p>
        </p:txBody>
      </p:sp>
      <p:sp>
        <p:nvSpPr>
          <p:cNvPr id="210" name="Use the sports arena"/>
          <p:cNvSpPr/>
          <p:nvPr/>
        </p:nvSpPr>
        <p:spPr>
          <a:xfrm>
            <a:off x="6997535" y="10491393"/>
            <a:ext cx="2987748" cy="13737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Use the sports arena</a:t>
            </a:r>
          </a:p>
        </p:txBody>
      </p:sp>
      <p:sp>
        <p:nvSpPr>
          <p:cNvPr id="211" name="Do the payment"/>
          <p:cNvSpPr/>
          <p:nvPr/>
        </p:nvSpPr>
        <p:spPr>
          <a:xfrm>
            <a:off x="13080603" y="10491393"/>
            <a:ext cx="2987748" cy="1373720"/>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Do the payment</a:t>
            </a:r>
          </a:p>
        </p:txBody>
      </p:sp>
      <p:sp>
        <p:nvSpPr>
          <p:cNvPr id="212" name="End"/>
          <p:cNvSpPr/>
          <p:nvPr/>
        </p:nvSpPr>
        <p:spPr>
          <a:xfrm>
            <a:off x="19424335" y="10721100"/>
            <a:ext cx="1828612" cy="914307"/>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latin typeface="Proxima Nova Extrabold"/>
                <a:ea typeface="Proxima Nova Extrabold"/>
                <a:cs typeface="Proxima Nova Extrabold"/>
                <a:sym typeface="Proxima Nova Extrabold"/>
              </a:defRPr>
            </a:lvl1pPr>
          </a:lstStyle>
          <a:p>
            <a:r>
              <a:t>End</a:t>
            </a:r>
          </a:p>
        </p:txBody>
      </p:sp>
      <p:sp>
        <p:nvSpPr>
          <p:cNvPr id="213" name="If available"/>
          <p:cNvSpPr/>
          <p:nvPr/>
        </p:nvSpPr>
        <p:spPr>
          <a:xfrm>
            <a:off x="13609994" y="5008577"/>
            <a:ext cx="3459359" cy="172589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lnTo>
                  <a:pt x="10800" y="0"/>
                </a:lnTo>
                <a:close/>
              </a:path>
            </a:pathLst>
          </a:cu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20000"/>
              </a:lnSpc>
              <a:defRPr sz="3000" cap="all">
                <a:solidFill>
                  <a:srgbClr val="FFFFFF"/>
                </a:solidFill>
                <a:latin typeface="Proxima Nova Extrabold"/>
                <a:ea typeface="Proxima Nova Extrabold"/>
                <a:cs typeface="Proxima Nova Extrabold"/>
                <a:sym typeface="Proxima Nova Extrabold"/>
              </a:defRPr>
            </a:lvl1pPr>
          </a:lstStyle>
          <a:p>
            <a:r>
              <a:t>If available</a:t>
            </a:r>
          </a:p>
        </p:txBody>
      </p:sp>
      <p:sp>
        <p:nvSpPr>
          <p:cNvPr id="214" name="Arrow 11"/>
          <p:cNvSpPr/>
          <p:nvPr/>
        </p:nvSpPr>
        <p:spPr>
          <a:xfrm rot="2673556">
            <a:off x="12518965" y="4352709"/>
            <a:ext cx="1420790"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15" name="Arrow 11"/>
          <p:cNvSpPr/>
          <p:nvPr/>
        </p:nvSpPr>
        <p:spPr>
          <a:xfrm>
            <a:off x="8233899" y="2888752"/>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16" name="Arrow 11"/>
          <p:cNvSpPr/>
          <p:nvPr/>
        </p:nvSpPr>
        <p:spPr>
          <a:xfrm>
            <a:off x="10692215" y="10643391"/>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17" name="Arrow 11"/>
          <p:cNvSpPr/>
          <p:nvPr/>
        </p:nvSpPr>
        <p:spPr>
          <a:xfrm>
            <a:off x="4986738" y="10643391"/>
            <a:ext cx="1420790"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18" name="Arrow 11"/>
          <p:cNvSpPr/>
          <p:nvPr/>
        </p:nvSpPr>
        <p:spPr>
          <a:xfrm>
            <a:off x="17035947" y="10643391"/>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19" name="Arrow 11"/>
          <p:cNvSpPr/>
          <p:nvPr/>
        </p:nvSpPr>
        <p:spPr>
          <a:xfrm rot="10800000">
            <a:off x="6741355" y="7254750"/>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0" name="Arrow 11"/>
          <p:cNvSpPr/>
          <p:nvPr/>
        </p:nvSpPr>
        <p:spPr>
          <a:xfrm rot="5400000">
            <a:off x="2358339" y="8949070"/>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1" name="Arrow 11"/>
          <p:cNvSpPr/>
          <p:nvPr/>
        </p:nvSpPr>
        <p:spPr>
          <a:xfrm rot="19117593">
            <a:off x="17207841" y="4530971"/>
            <a:ext cx="1420790"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2" name="Arrow 11"/>
          <p:cNvSpPr/>
          <p:nvPr/>
        </p:nvSpPr>
        <p:spPr>
          <a:xfrm>
            <a:off x="3392610" y="3015752"/>
            <a:ext cx="1420791"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3" name="Arrow 11"/>
          <p:cNvSpPr/>
          <p:nvPr/>
        </p:nvSpPr>
        <p:spPr>
          <a:xfrm rot="10800000">
            <a:off x="15038116" y="2867625"/>
            <a:ext cx="1476913" cy="1111980"/>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4" name="Arrow 11"/>
          <p:cNvSpPr/>
          <p:nvPr/>
        </p:nvSpPr>
        <p:spPr>
          <a:xfrm rot="10183627">
            <a:off x="13413827" y="6846117"/>
            <a:ext cx="1420791" cy="106972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000000"/>
          </a:solidFill>
          <a:ln w="12700">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225" name="No"/>
          <p:cNvSpPr txBox="1"/>
          <p:nvPr/>
        </p:nvSpPr>
        <p:spPr>
          <a:xfrm>
            <a:off x="18767088" y="4691559"/>
            <a:ext cx="76454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No</a:t>
            </a:r>
          </a:p>
        </p:txBody>
      </p:sp>
      <p:sp>
        <p:nvSpPr>
          <p:cNvPr id="226" name="Yes"/>
          <p:cNvSpPr txBox="1"/>
          <p:nvPr/>
        </p:nvSpPr>
        <p:spPr>
          <a:xfrm>
            <a:off x="14486197" y="7763444"/>
            <a:ext cx="102108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Yes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hueOff val="-257346"/>
            <a:lumOff val="-4635"/>
          </a:schemeClr>
        </a:solidFill>
        <a:effectLst/>
      </p:bgPr>
    </p:bg>
    <p:spTree>
      <p:nvGrpSpPr>
        <p:cNvPr id="1" name=""/>
        <p:cNvGrpSpPr/>
        <p:nvPr/>
      </p:nvGrpSpPr>
      <p:grpSpPr>
        <a:xfrm>
          <a:off x="0" y="0"/>
          <a:ext cx="0" cy="0"/>
          <a:chOff x="0" y="0"/>
          <a:chExt cx="0" cy="0"/>
        </a:xfrm>
      </p:grpSpPr>
      <p:sp>
        <p:nvSpPr>
          <p:cNvPr id="228" name="Why…"/>
          <p:cNvSpPr txBox="1">
            <a:spLocks noGrp="1"/>
          </p:cNvSpPr>
          <p:nvPr>
            <p:ph type="title"/>
          </p:nvPr>
        </p:nvSpPr>
        <p:spPr>
          <a:xfrm>
            <a:off x="1008607" y="6605698"/>
            <a:ext cx="11058590" cy="3782620"/>
          </a:xfrm>
          <a:prstGeom prst="rect">
            <a:avLst/>
          </a:prstGeom>
        </p:spPr>
        <p:txBody>
          <a:bodyPr/>
          <a:lstStyle/>
          <a:p>
            <a:pPr algn="ctr">
              <a:defRPr sz="14000" spc="-140">
                <a:solidFill>
                  <a:schemeClr val="accent5">
                    <a:satOff val="-1391"/>
                    <a:lumOff val="-4973"/>
                  </a:schemeClr>
                </a:solidFill>
              </a:defRPr>
            </a:pPr>
            <a:r>
              <a:t>Why </a:t>
            </a:r>
          </a:p>
          <a:p>
            <a:pPr algn="ctr">
              <a:defRPr sz="14000" spc="-140">
                <a:solidFill>
                  <a:schemeClr val="accent5">
                    <a:satOff val="-1391"/>
                    <a:lumOff val="-4973"/>
                  </a:schemeClr>
                </a:solidFill>
              </a:defRPr>
            </a:pPr>
            <a:r>
              <a:t>sportizza ?</a:t>
            </a:r>
          </a:p>
        </p:txBody>
      </p:sp>
      <p:pic>
        <p:nvPicPr>
          <p:cNvPr id="229" name="noun_problem_770851.png" descr="noun_problem_770851.png"/>
          <p:cNvPicPr>
            <a:picLocks noChangeAspect="1"/>
          </p:cNvPicPr>
          <p:nvPr/>
        </p:nvPicPr>
        <p:blipFill>
          <a:blip r:embed="rId2"/>
          <a:srcRect l="2402" r="2402" b="13070"/>
          <a:stretch>
            <a:fillRect/>
          </a:stretch>
        </p:blipFill>
        <p:spPr>
          <a:xfrm>
            <a:off x="12803931" y="3012671"/>
            <a:ext cx="7703884" cy="7035082"/>
          </a:xfrm>
          <a:prstGeom prst="rect">
            <a:avLst/>
          </a:prstGeom>
          <a:ln w="12700">
            <a:miter lim="400000"/>
          </a:ln>
        </p:spPr>
      </p:pic>
      <p:sp>
        <p:nvSpPr>
          <p:cNvPr id="230" name="Slide Number"/>
          <p:cNvSpPr txBox="1">
            <a:spLocks noGrp="1"/>
          </p:cNvSpPr>
          <p:nvPr>
            <p:ph type="sldNum" sz="quarter" idx="2"/>
          </p:nvPr>
        </p:nvSpPr>
        <p:spPr>
          <a:xfrm>
            <a:off x="23621999" y="13080999"/>
            <a:ext cx="233859"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31" name="GROUP 19: SPORTIZZA - PROJECT PROPOSAL"/>
          <p:cNvSpPr txBox="1"/>
          <p:nvPr/>
        </p:nvSpPr>
        <p:spPr>
          <a:xfrm>
            <a:off x="136279" y="131132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232" name="GROUP 19: SPORTIZZA - PROJECT PROPOSAL"/>
          <p:cNvSpPr txBox="1"/>
          <p:nvPr/>
        </p:nvSpPr>
        <p:spPr>
          <a:xfrm>
            <a:off x="136279" y="131259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
        <p:nvSpPr>
          <p:cNvPr id="233" name="02"/>
          <p:cNvSpPr/>
          <p:nvPr/>
        </p:nvSpPr>
        <p:spPr>
          <a:xfrm>
            <a:off x="3994856" y="691139"/>
            <a:ext cx="5086092" cy="5083061"/>
          </a:xfrm>
          <a:prstGeom prst="ellipse">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a:lnSpc>
                <a:spcPct val="120000"/>
              </a:lnSpc>
              <a:defRPr sz="20000" cap="all">
                <a:latin typeface="+mn-lt"/>
                <a:ea typeface="+mn-ea"/>
                <a:cs typeface="+mn-cs"/>
                <a:sym typeface="Druk Medium"/>
              </a:defRPr>
            </a:lvl1pPr>
          </a:lstStyle>
          <a:p>
            <a:r>
              <a:t>02</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35" name="Purpose"/>
          <p:cNvSpPr txBox="1">
            <a:spLocks noGrp="1"/>
          </p:cNvSpPr>
          <p:nvPr>
            <p:ph type="body" sz="half" idx="1"/>
          </p:nvPr>
        </p:nvSpPr>
        <p:spPr>
          <a:xfrm>
            <a:off x="2712522" y="1268268"/>
            <a:ext cx="18958956" cy="4434831"/>
          </a:xfrm>
          <a:prstGeom prst="rect">
            <a:avLst/>
          </a:prstGeom>
        </p:spPr>
        <p:txBody>
          <a:bodyPr/>
          <a:lstStyle>
            <a:lvl1pPr defTabSz="397256">
              <a:defRPr sz="34000" spc="-340"/>
            </a:lvl1pPr>
          </a:lstStyle>
          <a:p>
            <a:r>
              <a:t>Purpose</a:t>
            </a:r>
          </a:p>
        </p:txBody>
      </p:sp>
      <p:sp>
        <p:nvSpPr>
          <p:cNvPr id="236" name="“ To build an online booking system that allows potential customers to book sports grounds and other sport centres, while providing efficient business processes for the sports grounds and other sports centres to operate competitively.”"/>
          <p:cNvSpPr txBox="1">
            <a:spLocks noGrp="1"/>
          </p:cNvSpPr>
          <p:nvPr>
            <p:ph type="body" idx="21"/>
          </p:nvPr>
        </p:nvSpPr>
        <p:spPr>
          <a:xfrm>
            <a:off x="3310267" y="7409320"/>
            <a:ext cx="17763466" cy="33843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4000" b="1" i="1" spc="-39">
                <a:latin typeface="Proxima Nova"/>
                <a:ea typeface="Proxima Nova"/>
                <a:cs typeface="Proxima Nova"/>
                <a:sym typeface="Proxima Nova"/>
              </a:defRPr>
            </a:lvl1pPr>
          </a:lstStyle>
          <a:p>
            <a:r>
              <a:t>“ To build an online booking system that allows potential customers to book sports grounds and other sport centres, while providing efficient business processes for the sports grounds and other sports centres to operate competitively.”</a:t>
            </a:r>
          </a:p>
        </p:txBody>
      </p:sp>
      <p:sp>
        <p:nvSpPr>
          <p:cNvPr id="237" name="Slide Number"/>
          <p:cNvSpPr txBox="1">
            <a:spLocks noGrp="1"/>
          </p:cNvSpPr>
          <p:nvPr>
            <p:ph type="sldNum" sz="quarter" idx="2"/>
          </p:nvPr>
        </p:nvSpPr>
        <p:spPr>
          <a:xfrm>
            <a:off x="23622000" y="13080999"/>
            <a:ext cx="248717"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38"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hueOff val="-198519"/>
            <a:lumOff val="25000"/>
          </a:schemeClr>
        </a:solidFill>
        <a:effectLst/>
      </p:bgPr>
    </p:bg>
    <p:spTree>
      <p:nvGrpSpPr>
        <p:cNvPr id="1" name=""/>
        <p:cNvGrpSpPr/>
        <p:nvPr/>
      </p:nvGrpSpPr>
      <p:grpSpPr>
        <a:xfrm>
          <a:off x="0" y="0"/>
          <a:ext cx="0" cy="0"/>
          <a:chOff x="0" y="0"/>
          <a:chExt cx="0" cy="0"/>
        </a:xfrm>
      </p:grpSpPr>
      <p:sp>
        <p:nvSpPr>
          <p:cNvPr id="240" name="How does it work with our solution?"/>
          <p:cNvSpPr txBox="1">
            <a:spLocks noGrp="1"/>
          </p:cNvSpPr>
          <p:nvPr>
            <p:ph type="title"/>
          </p:nvPr>
        </p:nvSpPr>
        <p:spPr>
          <a:xfrm>
            <a:off x="1219200" y="603083"/>
            <a:ext cx="21945600" cy="2298701"/>
          </a:xfrm>
          <a:prstGeom prst="rect">
            <a:avLst/>
          </a:prstGeom>
        </p:spPr>
        <p:txBody>
          <a:bodyPr>
            <a:normAutofit fontScale="90000"/>
          </a:bodyPr>
          <a:lstStyle>
            <a:lvl1pPr algn="ctr">
              <a:lnSpc>
                <a:spcPct val="150000"/>
              </a:lnSpc>
              <a:defRPr>
                <a:solidFill>
                  <a:schemeClr val="accent5"/>
                </a:solidFill>
              </a:defRPr>
            </a:lvl1pPr>
          </a:lstStyle>
          <a:p>
            <a:r>
              <a:t>How does it work with our solution?</a:t>
            </a:r>
          </a:p>
        </p:txBody>
      </p:sp>
      <p:sp>
        <p:nvSpPr>
          <p:cNvPr id="241" name="Slide Number"/>
          <p:cNvSpPr txBox="1">
            <a:spLocks noGrp="1"/>
          </p:cNvSpPr>
          <p:nvPr>
            <p:ph type="sldNum" sz="quarter" idx="2"/>
          </p:nvPr>
        </p:nvSpPr>
        <p:spPr>
          <a:xfrm>
            <a:off x="23622000" y="13080999"/>
            <a:ext cx="250546" cy="4137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42" name="GROUP 19: SPORTIZZA - PROJECT PROPOSAL"/>
          <p:cNvSpPr txBox="1"/>
          <p:nvPr/>
        </p:nvSpPr>
        <p:spPr>
          <a:xfrm>
            <a:off x="136279" y="13100563"/>
            <a:ext cx="586491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GROUP 19: SPORTIZZA - PROJECT PROPOSAL</a:t>
            </a:r>
          </a:p>
        </p:txBody>
      </p:sp>
      <p:pic>
        <p:nvPicPr>
          <p:cNvPr id="243" name="Image" descr="Image"/>
          <p:cNvPicPr>
            <a:picLocks noChangeAspect="1"/>
          </p:cNvPicPr>
          <p:nvPr/>
        </p:nvPicPr>
        <p:blipFill>
          <a:blip r:embed="rId2"/>
          <a:srcRect b="56568"/>
          <a:stretch>
            <a:fillRect/>
          </a:stretch>
        </p:blipFill>
        <p:spPr>
          <a:xfrm>
            <a:off x="2801307" y="3718300"/>
            <a:ext cx="7558329" cy="8158824"/>
          </a:xfrm>
          <a:prstGeom prst="rect">
            <a:avLst/>
          </a:prstGeom>
          <a:ln w="12700">
            <a:miter lim="400000"/>
          </a:ln>
        </p:spPr>
      </p:pic>
      <p:pic>
        <p:nvPicPr>
          <p:cNvPr id="244" name="Image" descr="Image"/>
          <p:cNvPicPr>
            <a:picLocks noChangeAspect="1"/>
          </p:cNvPicPr>
          <p:nvPr/>
        </p:nvPicPr>
        <p:blipFill>
          <a:blip r:embed="rId2"/>
          <a:srcRect t="42875"/>
          <a:stretch>
            <a:fillRect/>
          </a:stretch>
        </p:blipFill>
        <p:spPr>
          <a:xfrm>
            <a:off x="13521887" y="2351244"/>
            <a:ext cx="7672354" cy="1089299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3000" b="0" i="0" u="none" strike="noStrike" cap="all" spc="0" normalizeH="0" baseline="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3000" b="0" i="0" u="none" strike="noStrike" cap="all" spc="0" normalizeH="0" baseline="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1456</Words>
  <Application>Microsoft Macintosh PowerPoint</Application>
  <PresentationFormat>Custom</PresentationFormat>
  <Paragraphs>408</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Abadi</vt:lpstr>
      <vt:lpstr>Avenir Next Demi Bold</vt:lpstr>
      <vt:lpstr>Avenir Next Medium</vt:lpstr>
      <vt:lpstr>Avenir Next Regular</vt:lpstr>
      <vt:lpstr>Druk Medium</vt:lpstr>
      <vt:lpstr>Helvetica</vt:lpstr>
      <vt:lpstr>Helvetica Neue</vt:lpstr>
      <vt:lpstr>Proxima Nova</vt:lpstr>
      <vt:lpstr>Proxima Nova Extrabold</vt:lpstr>
      <vt:lpstr>Proxima Nova Medium</vt:lpstr>
      <vt:lpstr>Proxima Nova Semibold</vt:lpstr>
      <vt:lpstr>25_BoldColor_ISO</vt:lpstr>
      <vt:lpstr>Sportizza</vt:lpstr>
      <vt:lpstr>PowerPoint Presentation</vt:lpstr>
      <vt:lpstr>Contents</vt:lpstr>
      <vt:lpstr>Introduction</vt:lpstr>
      <vt:lpstr>PowerPoint Presentation</vt:lpstr>
      <vt:lpstr>How does it work at the moment?</vt:lpstr>
      <vt:lpstr>Why  sportizza ?</vt:lpstr>
      <vt:lpstr>PowerPoint Presentation</vt:lpstr>
      <vt:lpstr>How does it work with our solution?</vt:lpstr>
      <vt:lpstr>Requirement Gathering</vt:lpstr>
      <vt:lpstr>Survey</vt:lpstr>
      <vt:lpstr>Analytics from the survey</vt:lpstr>
      <vt:lpstr>Analytics from the survey</vt:lpstr>
      <vt:lpstr>PowerPoint Presentation</vt:lpstr>
      <vt:lpstr>Scope &amp; the business model</vt:lpstr>
      <vt:lpstr>PowerPoint Presentation</vt:lpstr>
      <vt:lpstr>Out of Scope</vt:lpstr>
      <vt:lpstr>PowerPoint Presentation</vt:lpstr>
      <vt:lpstr>PowerPoint Presentation</vt:lpstr>
      <vt:lpstr>Requirement Analysis</vt:lpstr>
      <vt:lpstr>User identification</vt:lpstr>
      <vt:lpstr>Actors</vt:lpstr>
      <vt:lpstr>Actors</vt:lpstr>
      <vt:lpstr>Actors</vt:lpstr>
      <vt:lpstr>Use case diagram</vt:lpstr>
      <vt:lpstr>Component diagram  (high-level architecture)</vt:lpstr>
      <vt:lpstr>Non-functional requirements</vt:lpstr>
      <vt:lpstr>Feasibility Study </vt:lpstr>
      <vt:lpstr>Technical feasibility</vt:lpstr>
      <vt:lpstr>Operational feasibility</vt:lpstr>
      <vt:lpstr>Legal &amp; ethical feasibility</vt:lpstr>
      <vt:lpstr>Economic feasibility</vt:lpstr>
      <vt:lpstr>Scheduling feasibility</vt:lpstr>
      <vt:lpstr>PowerPoint Presentation</vt:lpstr>
      <vt:lpstr>Gantt chart</vt:lpstr>
      <vt:lpstr>Limitations &amp;  Constraints </vt:lpstr>
      <vt:lpstr>Limitations &amp; constraints</vt:lpstr>
      <vt:lpstr>Technologies </vt:lpstr>
      <vt:lpstr>Frontend, backend &amp; database management</vt:lpstr>
      <vt:lpstr>Other technologies:</vt:lpstr>
      <vt:lpstr>Workload Distribution </vt:lpstr>
      <vt:lpstr>Jira 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Sportizza</dc:title>
  <cp:lastModifiedBy>W.L.P.M. Wijetunga</cp:lastModifiedBy>
  <cp:revision>2</cp:revision>
  <dcterms:modified xsi:type="dcterms:W3CDTF">2021-07-03T10:30:12Z</dcterms:modified>
</cp:coreProperties>
</file>